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56" r:id="rId4"/>
    <p:sldId id="257" r:id="rId5"/>
    <p:sldId id="281" r:id="rId6"/>
    <p:sldId id="282" r:id="rId7"/>
    <p:sldId id="258" r:id="rId8"/>
    <p:sldId id="283" r:id="rId9"/>
    <p:sldId id="265" r:id="rId10"/>
    <p:sldId id="263" r:id="rId11"/>
    <p:sldId id="264" r:id="rId12"/>
    <p:sldId id="275" r:id="rId13"/>
    <p:sldId id="273" r:id="rId14"/>
    <p:sldId id="259" r:id="rId15"/>
    <p:sldId id="260" r:id="rId16"/>
    <p:sldId id="261" r:id="rId17"/>
    <p:sldId id="266" r:id="rId18"/>
    <p:sldId id="274" r:id="rId19"/>
    <p:sldId id="276" r:id="rId20"/>
    <p:sldId id="277" r:id="rId21"/>
    <p:sldId id="267" r:id="rId22"/>
    <p:sldId id="278" r:id="rId23"/>
    <p:sldId id="268" r:id="rId24"/>
    <p:sldId id="269" r:id="rId25"/>
    <p:sldId id="270" r:id="rId26"/>
    <p:sldId id="271" r:id="rId27"/>
    <p:sldId id="272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100" d="100"/>
          <a:sy n="100" d="100"/>
        </p:scale>
        <p:origin x="1806" y="11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3EF2F8-11F2-46CA-9DD7-522C29C262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D116206-0F22-43A2-AE9A-54DE61E504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BCC8FD5-A58D-472F-AA6B-CAB9269C6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06F9-F97E-44C2-A041-55B56DD680DB}" type="datetimeFigureOut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3B36222-24D4-4FF1-AD0D-FAB2C4BD0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3F8B82-3553-4BC3-AD6A-CA512090B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FDCA-9CF6-46A6-A973-7AD5172C78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7925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E3EB86-62CE-483B-A266-E5C9E2B38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F4A246E-FCB8-47D1-B703-1312E6FF50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5895B26-A554-4929-A449-26828A864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06F9-F97E-44C2-A041-55B56DD680DB}" type="datetimeFigureOut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2A974CF-1068-49B9-A397-925EF88E5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3811B9E-DBB0-4C0D-B720-D579A27CC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FDCA-9CF6-46A6-A973-7AD5172C78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3491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0071886-F267-43E1-BE09-32BC27BF59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F8F1449-B13C-488C-924C-6A5E3F3D3B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F2FDECD-F769-4437-AA3A-AC6E68B64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06F9-F97E-44C2-A041-55B56DD680DB}" type="datetimeFigureOut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388126-CDF1-471E-B123-A3D7C0F83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0B1E06-C642-44DE-B510-F88B63C3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FDCA-9CF6-46A6-A973-7AD5172C78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8279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95EF95-FDF2-4556-A768-4684CA1EC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963E4B3-8769-4487-AAC8-4AC11D82F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94FE2C2-7ACC-46AA-905E-0CDF62124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06F9-F97E-44C2-A041-55B56DD680DB}" type="datetimeFigureOut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AF5EA7-5C65-4554-B9D4-7F28E042C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E3CA95-8E08-45C9-986F-EC4CB2808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FDCA-9CF6-46A6-A973-7AD5172C78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9786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67DBE1-33DC-4B4C-B89C-297520F7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B1D1C64-6301-4A72-9B31-5844AE38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663804-5EDB-484E-8142-ABECB32CD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06F9-F97E-44C2-A041-55B56DD680DB}" type="datetimeFigureOut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8680A4-FD8B-4BDD-BC9D-FA484EA0B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64E880A-9227-431A-B401-94401EB5A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FDCA-9CF6-46A6-A973-7AD5172C78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5922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636D28-74D0-4BE2-BAF5-C2A1158FC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4CACA8C-690B-4029-8B48-14678FC8E6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26A30AC-14E2-48F3-87D4-26D8C89C8F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11CA298-E672-431C-B957-1085327D2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06F9-F97E-44C2-A041-55B56DD680DB}" type="datetimeFigureOut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3E287E1-F288-4314-94B2-CC1C5147E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48F2733-8068-4D61-8D54-6E25A109F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FDCA-9CF6-46A6-A973-7AD5172C78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551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3793E6-7FB1-4942-BEE6-A71EE469A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A3C6C88-82CA-43FD-938B-43C0E71FBE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EC3BAE4-43F3-42D0-AC39-CAD2744E3B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0C6CDD4-2D23-4B6C-A37A-2E1CDE7504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426E02B-2616-4BDF-8147-E2C235D44B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75BC8B9-F477-4DF9-9FE0-EB96BB857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06F9-F97E-44C2-A041-55B56DD680DB}" type="datetimeFigureOut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A6A77A6-3C1E-46FC-AB50-36CBD920A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26BA4FC-8264-47A9-B991-D3E34DF7E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FDCA-9CF6-46A6-A973-7AD5172C78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0391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61AEF4-D33F-4867-85E5-651DAA851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A76DBC3-78F6-4FCB-B1ED-B44AB4AA0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06F9-F97E-44C2-A041-55B56DD680DB}" type="datetimeFigureOut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FA38A5B-9471-4D91-91D6-9B3DC7F91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1C79073-D7F6-4416-A186-D12588B1A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FDCA-9CF6-46A6-A973-7AD5172C78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5753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ADD7E7C-B023-4AD3-8CC7-AD153F15E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06F9-F97E-44C2-A041-55B56DD680DB}" type="datetimeFigureOut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0B279DA-ACB6-40F9-8973-32F8DF05A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FC7E6D3-097A-4CDD-B8E9-E9A8A2C19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FDCA-9CF6-46A6-A973-7AD5172C78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8018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1FA2DB-B0E2-49E0-92E6-1A573AFE8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AD7843E-9849-4A66-9DB9-AA31A9601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631B6FB-1582-4BBA-9999-A7AB3C4734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066E97A-498C-4273-A24F-7364316DD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06F9-F97E-44C2-A041-55B56DD680DB}" type="datetimeFigureOut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549A784-871B-4C89-9FF0-D05F9C863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FC8407-BA58-4CB9-8822-32EDB668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FDCA-9CF6-46A6-A973-7AD5172C78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2000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C0ED82-7BB5-4CDD-ABBA-30E1A6129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ECADACB-DF18-4127-82BB-3384DB40EF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55643F2-FB01-41D1-88EB-3D86D1BF09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5881026-EC86-4E35-ACB8-E21143ADF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06F9-F97E-44C2-A041-55B56DD680DB}" type="datetimeFigureOut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3B89A59-A4D4-4C4C-BAB7-C1169C7FB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6407C-28F3-4DB1-B4C0-7B83507ED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FDCA-9CF6-46A6-A973-7AD5172C78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2781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0D2138-3F49-45EB-808A-A856B5AF1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B0B3DE5-747C-493E-86F8-2F51BBC20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DEDE51-FBEF-4EE1-AAB6-1938F004A5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806F9-F97E-44C2-A041-55B56DD680DB}" type="datetimeFigureOut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074A363-3BCC-48C6-BDD7-3008FE1443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72801B-2491-44E5-A3DC-95149CF765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0FDCA-9CF6-46A6-A973-7AD5172C78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060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evomics.org/resources/substitution-models/nucleotide-substitution-models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itol.embl.de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itol.embl.de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itol.embl.de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itol.embl.de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34CBD4-B6B0-4590-96C7-FC1F576E23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7162"/>
            <a:ext cx="9144000" cy="1062038"/>
          </a:xfrm>
        </p:spPr>
        <p:txBody>
          <a:bodyPr>
            <a:normAutofit/>
          </a:bodyPr>
          <a:lstStyle/>
          <a:p>
            <a:r>
              <a:rPr lang="zh-CN" altLang="en-US" sz="4400" b="1" dirty="0">
                <a:solidFill>
                  <a:srgbClr val="0070C0"/>
                </a:solidFill>
              </a:rPr>
              <a:t>生物信息学实验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C78F106-5658-4FC5-BEC4-4E4C96F15C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25738"/>
            <a:ext cx="9144000" cy="1655762"/>
          </a:xfrm>
        </p:spPr>
        <p:txBody>
          <a:bodyPr>
            <a:normAutofit/>
          </a:bodyPr>
          <a:lstStyle/>
          <a:p>
            <a:r>
              <a:rPr lang="zh-CN" altLang="en-US" sz="5400" b="1" dirty="0">
                <a:solidFill>
                  <a:srgbClr val="C00000"/>
                </a:solidFill>
              </a:rPr>
              <a:t>系统发生树的构建</a:t>
            </a:r>
          </a:p>
        </p:txBody>
      </p:sp>
    </p:spTree>
    <p:extLst>
      <p:ext uri="{BB962C8B-B14F-4D97-AF65-F5344CB8AC3E}">
        <p14:creationId xmlns:p14="http://schemas.microsoft.com/office/powerpoint/2010/main" val="2631484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C5B32234-B4E7-4ECD-A098-C8DE2007D2E8}"/>
              </a:ext>
            </a:extLst>
          </p:cNvPr>
          <p:cNvSpPr txBox="1"/>
          <p:nvPr/>
        </p:nvSpPr>
        <p:spPr>
          <a:xfrm>
            <a:off x="0" y="390059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0070C0"/>
                </a:solidFill>
              </a:rPr>
              <a:t>序列修剪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47C8732-8F5A-48C0-9A41-4E7223BDE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" y="2169863"/>
            <a:ext cx="11338560" cy="125913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42F1FF7-A7CC-4A21-B530-339018567E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9565"/>
          <a:stretch/>
        </p:blipFill>
        <p:spPr>
          <a:xfrm>
            <a:off x="2319130" y="3921949"/>
            <a:ext cx="7368209" cy="124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18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A058BA5-93E1-4AE8-981E-C2EF7B7AD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677" y="262784"/>
            <a:ext cx="8019471" cy="6522329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C5B32234-B4E7-4ECD-A098-C8DE2007D2E8}"/>
              </a:ext>
            </a:extLst>
          </p:cNvPr>
          <p:cNvSpPr txBox="1"/>
          <p:nvPr/>
        </p:nvSpPr>
        <p:spPr>
          <a:xfrm>
            <a:off x="0" y="390059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0070C0"/>
                </a:solidFill>
              </a:rPr>
              <a:t>    序列修剪工具</a:t>
            </a:r>
            <a:r>
              <a:rPr lang="en-US" altLang="zh-CN" sz="4000" b="1" dirty="0">
                <a:solidFill>
                  <a:srgbClr val="0070C0"/>
                </a:solidFill>
              </a:rPr>
              <a:t>: </a:t>
            </a:r>
            <a:r>
              <a:rPr lang="en-US" altLang="zh-CN" sz="4000" b="1" dirty="0" err="1">
                <a:solidFill>
                  <a:srgbClr val="0070C0"/>
                </a:solidFill>
              </a:rPr>
              <a:t>trimal</a:t>
            </a:r>
            <a:endParaRPr lang="zh-CN" altLang="en-US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789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C5B32234-B4E7-4ECD-A098-C8DE2007D2E8}"/>
              </a:ext>
            </a:extLst>
          </p:cNvPr>
          <p:cNvSpPr txBox="1"/>
          <p:nvPr/>
        </p:nvSpPr>
        <p:spPr>
          <a:xfrm>
            <a:off x="0" y="390059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70C0"/>
                </a:solidFill>
              </a:rPr>
              <a:t>NJ</a:t>
            </a:r>
            <a:r>
              <a:rPr lang="zh-CN" altLang="en-US" sz="2800" b="1" dirty="0">
                <a:solidFill>
                  <a:srgbClr val="0070C0"/>
                </a:solidFill>
              </a:rPr>
              <a:t>法构建系统发生树</a:t>
            </a:r>
            <a:r>
              <a:rPr lang="en-US" altLang="zh-CN" sz="2800" b="1" dirty="0">
                <a:solidFill>
                  <a:srgbClr val="0070C0"/>
                </a:solidFill>
              </a:rPr>
              <a:t>: </a:t>
            </a:r>
            <a:r>
              <a:rPr lang="en-US" altLang="zh-CN" sz="2800" b="1" dirty="0" err="1">
                <a:solidFill>
                  <a:srgbClr val="0070C0"/>
                </a:solidFill>
              </a:rPr>
              <a:t>phylip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765CA33-55B9-490C-AC8B-459FDE2D80CB}"/>
              </a:ext>
            </a:extLst>
          </p:cNvPr>
          <p:cNvSpPr txBox="1"/>
          <p:nvPr/>
        </p:nvSpPr>
        <p:spPr>
          <a:xfrm>
            <a:off x="3774691" y="1033705"/>
            <a:ext cx="4642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(0) </a:t>
            </a:r>
            <a:r>
              <a:rPr lang="en-US" altLang="zh-CN" sz="2400" b="1" dirty="0" err="1"/>
              <a:t>Fasta</a:t>
            </a:r>
            <a:r>
              <a:rPr lang="en-US" altLang="zh-CN" sz="2400" b="1" dirty="0"/>
              <a:t> </a:t>
            </a:r>
            <a:r>
              <a:rPr lang="zh-CN" altLang="en-US" sz="2400" b="1" dirty="0"/>
              <a:t>格式转换成 </a:t>
            </a:r>
            <a:r>
              <a:rPr lang="en-US" altLang="zh-CN" sz="2400" b="1" dirty="0" err="1"/>
              <a:t>phylip</a:t>
            </a:r>
            <a:r>
              <a:rPr lang="en-US" altLang="zh-CN" sz="2400" b="1" dirty="0"/>
              <a:t> </a:t>
            </a:r>
            <a:r>
              <a:rPr lang="zh-CN" altLang="en-US" sz="2400" b="1" dirty="0"/>
              <a:t>格式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1E1FFF3-15E9-41E2-A739-C9AD55C31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297" y="1752293"/>
            <a:ext cx="5407657" cy="361033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E9D1A84-FCD7-42B2-AFAB-5837C33956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167"/>
          <a:stretch/>
        </p:blipFill>
        <p:spPr>
          <a:xfrm>
            <a:off x="6579525" y="1724144"/>
            <a:ext cx="5009504" cy="3557088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9EAF9118-61D4-4A2B-B91A-13C3FFE2DDCE}"/>
              </a:ext>
            </a:extLst>
          </p:cNvPr>
          <p:cNvSpPr txBox="1"/>
          <p:nvPr/>
        </p:nvSpPr>
        <p:spPr>
          <a:xfrm>
            <a:off x="2734349" y="5630432"/>
            <a:ext cx="80574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</a:rPr>
              <a:t>trimal -in ein3.aln.fa -out ein3.aln.phy -phylip_m10</a:t>
            </a:r>
          </a:p>
        </p:txBody>
      </p:sp>
    </p:spTree>
    <p:extLst>
      <p:ext uri="{BB962C8B-B14F-4D97-AF65-F5344CB8AC3E}">
        <p14:creationId xmlns:p14="http://schemas.microsoft.com/office/powerpoint/2010/main" val="3965392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C5B32234-B4E7-4ECD-A098-C8DE2007D2E8}"/>
              </a:ext>
            </a:extLst>
          </p:cNvPr>
          <p:cNvSpPr txBox="1"/>
          <p:nvPr/>
        </p:nvSpPr>
        <p:spPr>
          <a:xfrm>
            <a:off x="0" y="390059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70C0"/>
                </a:solidFill>
              </a:rPr>
              <a:t>NJ</a:t>
            </a:r>
            <a:r>
              <a:rPr lang="zh-CN" altLang="en-US" sz="2800" b="1" dirty="0">
                <a:solidFill>
                  <a:srgbClr val="0070C0"/>
                </a:solidFill>
              </a:rPr>
              <a:t>法构建系统发生树</a:t>
            </a:r>
            <a:r>
              <a:rPr lang="en-US" altLang="zh-CN" sz="2800" b="1" dirty="0">
                <a:solidFill>
                  <a:srgbClr val="0070C0"/>
                </a:solidFill>
              </a:rPr>
              <a:t>: </a:t>
            </a:r>
            <a:r>
              <a:rPr lang="en-US" altLang="zh-CN" sz="2800" b="1" dirty="0" err="1">
                <a:solidFill>
                  <a:srgbClr val="0070C0"/>
                </a:solidFill>
              </a:rPr>
              <a:t>phylip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FE5D09D-1F1A-4598-BBDA-C63274DC4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354" y="1786438"/>
            <a:ext cx="6561352" cy="417153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521A5AAA-AD57-4876-9A4D-936ACC05AA84}"/>
              </a:ext>
            </a:extLst>
          </p:cNvPr>
          <p:cNvSpPr txBox="1"/>
          <p:nvPr/>
        </p:nvSpPr>
        <p:spPr>
          <a:xfrm>
            <a:off x="7500317" y="2164046"/>
            <a:ext cx="423448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</a:rPr>
              <a:t>echo "ein3.aln.phy</a:t>
            </a:r>
          </a:p>
          <a:p>
            <a:r>
              <a:rPr lang="zh-CN" altLang="en-US" sz="2400" b="1" dirty="0">
                <a:solidFill>
                  <a:srgbClr val="C00000"/>
                </a:solidFill>
              </a:rPr>
              <a:t>R</a:t>
            </a:r>
          </a:p>
          <a:p>
            <a:r>
              <a:rPr lang="zh-CN" altLang="en-US" sz="2400" b="1" dirty="0">
                <a:solidFill>
                  <a:srgbClr val="C00000"/>
                </a:solidFill>
              </a:rPr>
              <a:t>100</a:t>
            </a:r>
          </a:p>
          <a:p>
            <a:r>
              <a:rPr lang="zh-CN" altLang="en-US" sz="2400" b="1" dirty="0">
                <a:solidFill>
                  <a:srgbClr val="C00000"/>
                </a:solidFill>
              </a:rPr>
              <a:t>Y</a:t>
            </a:r>
          </a:p>
          <a:p>
            <a:r>
              <a:rPr lang="zh-CN" altLang="en-US" sz="2400" b="1" dirty="0">
                <a:solidFill>
                  <a:srgbClr val="C00000"/>
                </a:solidFill>
              </a:rPr>
              <a:t>7" &gt; seqboot.par</a:t>
            </a:r>
          </a:p>
          <a:p>
            <a:endParaRPr lang="zh-CN" altLang="en-US" sz="2400" b="1" dirty="0">
              <a:solidFill>
                <a:srgbClr val="C00000"/>
              </a:solidFill>
            </a:endParaRPr>
          </a:p>
          <a:p>
            <a:r>
              <a:rPr lang="zh-CN" altLang="en-US" sz="2400" b="1" dirty="0">
                <a:solidFill>
                  <a:srgbClr val="C00000"/>
                </a:solidFill>
              </a:rPr>
              <a:t>seqboot &lt; seqboot.par</a:t>
            </a:r>
          </a:p>
          <a:p>
            <a:endParaRPr lang="zh-CN" altLang="en-US" sz="2400" b="1" dirty="0">
              <a:solidFill>
                <a:srgbClr val="C00000"/>
              </a:solidFill>
            </a:endParaRPr>
          </a:p>
          <a:p>
            <a:r>
              <a:rPr lang="zh-CN" altLang="en-US" sz="2400" b="1" dirty="0">
                <a:solidFill>
                  <a:srgbClr val="C00000"/>
                </a:solidFill>
              </a:rPr>
              <a:t>mv outfile seqboot.out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F942D9D-4EE9-491D-A565-C9FAEB9C9D62}"/>
              </a:ext>
            </a:extLst>
          </p:cNvPr>
          <p:cNvSpPr txBox="1"/>
          <p:nvPr/>
        </p:nvSpPr>
        <p:spPr>
          <a:xfrm>
            <a:off x="3774691" y="1033705"/>
            <a:ext cx="3799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(1) </a:t>
            </a:r>
            <a:r>
              <a:rPr lang="zh-CN" altLang="en-US" sz="2400" b="1" dirty="0"/>
              <a:t>数据随机抽样</a:t>
            </a:r>
            <a:r>
              <a:rPr lang="en-US" altLang="zh-CN" sz="2400" b="1" dirty="0"/>
              <a:t>: </a:t>
            </a:r>
            <a:r>
              <a:rPr lang="en-US" altLang="zh-CN" sz="2400" b="1" dirty="0" err="1"/>
              <a:t>seqboot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96466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E8104C37-4B2D-4789-A81D-A10FB66AF373}"/>
              </a:ext>
            </a:extLst>
          </p:cNvPr>
          <p:cNvSpPr txBox="1"/>
          <p:nvPr/>
        </p:nvSpPr>
        <p:spPr>
          <a:xfrm>
            <a:off x="0" y="390059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70C0"/>
                </a:solidFill>
              </a:rPr>
              <a:t>NJ</a:t>
            </a:r>
            <a:r>
              <a:rPr lang="zh-CN" altLang="en-US" sz="2800" b="1" dirty="0">
                <a:solidFill>
                  <a:srgbClr val="0070C0"/>
                </a:solidFill>
              </a:rPr>
              <a:t>法构建系统发生树</a:t>
            </a:r>
            <a:r>
              <a:rPr lang="en-US" altLang="zh-CN" sz="2800" b="1" dirty="0">
                <a:solidFill>
                  <a:srgbClr val="0070C0"/>
                </a:solidFill>
              </a:rPr>
              <a:t>: </a:t>
            </a:r>
            <a:r>
              <a:rPr lang="en-US" altLang="zh-CN" sz="2800" b="1" dirty="0" err="1">
                <a:solidFill>
                  <a:srgbClr val="0070C0"/>
                </a:solidFill>
              </a:rPr>
              <a:t>phylip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9605BC8-B698-42F1-BEBD-47D2465372EF}"/>
              </a:ext>
            </a:extLst>
          </p:cNvPr>
          <p:cNvSpPr txBox="1"/>
          <p:nvPr/>
        </p:nvSpPr>
        <p:spPr>
          <a:xfrm>
            <a:off x="3366139" y="1088371"/>
            <a:ext cx="5841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(2) </a:t>
            </a:r>
            <a:r>
              <a:rPr lang="zh-CN" altLang="en-US" sz="2400" b="1" dirty="0"/>
              <a:t>计算序列之间的距离</a:t>
            </a:r>
            <a:r>
              <a:rPr lang="en-US" altLang="zh-CN" sz="2400" b="1" dirty="0"/>
              <a:t>: </a:t>
            </a:r>
            <a:r>
              <a:rPr lang="en-US" altLang="zh-CN" sz="2400" b="1" dirty="0" err="1"/>
              <a:t>dnadist</a:t>
            </a:r>
            <a:r>
              <a:rPr lang="en-US" altLang="zh-CN" sz="2400" b="1" dirty="0"/>
              <a:t>/</a:t>
            </a:r>
            <a:r>
              <a:rPr lang="en-US" altLang="zh-CN" sz="2400" b="1" dirty="0" err="1"/>
              <a:t>protdist</a:t>
            </a:r>
            <a:endParaRPr lang="zh-CN" altLang="en-US" sz="2400" b="1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95FE154-24E9-463F-A343-6EADD620A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3" y="2025741"/>
            <a:ext cx="7881938" cy="351304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461C7E25-F2DF-4F66-9E40-5FC0F8C4D081}"/>
              </a:ext>
            </a:extLst>
          </p:cNvPr>
          <p:cNvSpPr txBox="1"/>
          <p:nvPr/>
        </p:nvSpPr>
        <p:spPr>
          <a:xfrm>
            <a:off x="8502953" y="2074104"/>
            <a:ext cx="6096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</a:rPr>
              <a:t>echo "seqboot.out</a:t>
            </a:r>
          </a:p>
          <a:p>
            <a:r>
              <a:rPr lang="zh-CN" altLang="en-US" sz="2400" b="1" dirty="0">
                <a:solidFill>
                  <a:srgbClr val="C00000"/>
                </a:solidFill>
              </a:rPr>
              <a:t>M</a:t>
            </a:r>
          </a:p>
          <a:p>
            <a:r>
              <a:rPr lang="zh-CN" altLang="en-US" sz="2400" b="1" dirty="0">
                <a:solidFill>
                  <a:srgbClr val="C00000"/>
                </a:solidFill>
              </a:rPr>
              <a:t>D</a:t>
            </a:r>
          </a:p>
          <a:p>
            <a:r>
              <a:rPr lang="zh-CN" altLang="en-US" sz="2400" b="1" dirty="0">
                <a:solidFill>
                  <a:srgbClr val="C00000"/>
                </a:solidFill>
              </a:rPr>
              <a:t>10</a:t>
            </a:r>
          </a:p>
          <a:p>
            <a:r>
              <a:rPr lang="zh-CN" altLang="en-US" sz="2400" b="1" dirty="0">
                <a:solidFill>
                  <a:srgbClr val="C00000"/>
                </a:solidFill>
              </a:rPr>
              <a:t>Y" &gt; dist.par</a:t>
            </a:r>
          </a:p>
          <a:p>
            <a:endParaRPr lang="zh-CN" altLang="en-US" sz="2400" b="1" dirty="0">
              <a:solidFill>
                <a:srgbClr val="C00000"/>
              </a:solidFill>
            </a:endParaRPr>
          </a:p>
          <a:p>
            <a:r>
              <a:rPr lang="zh-CN" altLang="en-US" sz="2400" b="1" dirty="0">
                <a:solidFill>
                  <a:srgbClr val="C00000"/>
                </a:solidFill>
              </a:rPr>
              <a:t>protdist &lt; dist.par</a:t>
            </a:r>
          </a:p>
          <a:p>
            <a:endParaRPr lang="zh-CN" altLang="en-US" sz="2400" b="1" dirty="0">
              <a:solidFill>
                <a:srgbClr val="C00000"/>
              </a:solidFill>
            </a:endParaRPr>
          </a:p>
          <a:p>
            <a:r>
              <a:rPr lang="zh-CN" altLang="en-US" sz="2400" b="1" dirty="0">
                <a:solidFill>
                  <a:srgbClr val="C00000"/>
                </a:solidFill>
              </a:rPr>
              <a:t>mv outfile dist.out</a:t>
            </a:r>
          </a:p>
        </p:txBody>
      </p:sp>
    </p:spTree>
    <p:extLst>
      <p:ext uri="{BB962C8B-B14F-4D97-AF65-F5344CB8AC3E}">
        <p14:creationId xmlns:p14="http://schemas.microsoft.com/office/powerpoint/2010/main" val="474314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2A42FE76-3F1B-41BE-A852-F51CBC50F6D5}"/>
              </a:ext>
            </a:extLst>
          </p:cNvPr>
          <p:cNvSpPr txBox="1"/>
          <p:nvPr/>
        </p:nvSpPr>
        <p:spPr>
          <a:xfrm>
            <a:off x="0" y="390059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70C0"/>
                </a:solidFill>
              </a:rPr>
              <a:t>NJ</a:t>
            </a:r>
            <a:r>
              <a:rPr lang="zh-CN" altLang="en-US" sz="2800" b="1" dirty="0">
                <a:solidFill>
                  <a:srgbClr val="0070C0"/>
                </a:solidFill>
              </a:rPr>
              <a:t>法构建系统发生树</a:t>
            </a:r>
            <a:r>
              <a:rPr lang="en-US" altLang="zh-CN" sz="2800" b="1" dirty="0">
                <a:solidFill>
                  <a:srgbClr val="0070C0"/>
                </a:solidFill>
              </a:rPr>
              <a:t>: </a:t>
            </a:r>
            <a:r>
              <a:rPr lang="en-US" altLang="zh-CN" sz="2800" b="1" dirty="0" err="1">
                <a:solidFill>
                  <a:srgbClr val="0070C0"/>
                </a:solidFill>
              </a:rPr>
              <a:t>phylip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95A9DAD-DDB3-4F7A-B1F2-100BE7554BC3}"/>
              </a:ext>
            </a:extLst>
          </p:cNvPr>
          <p:cNvSpPr txBox="1"/>
          <p:nvPr/>
        </p:nvSpPr>
        <p:spPr>
          <a:xfrm>
            <a:off x="4262806" y="1088371"/>
            <a:ext cx="3666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(3) NJ</a:t>
            </a:r>
            <a:r>
              <a:rPr lang="zh-CN" altLang="en-US" sz="2400" b="1" dirty="0"/>
              <a:t>树的构建</a:t>
            </a:r>
            <a:r>
              <a:rPr lang="en-US" altLang="zh-CN" sz="2400" b="1" dirty="0"/>
              <a:t>: neighbor</a:t>
            </a:r>
            <a:endParaRPr lang="zh-CN" altLang="en-US" sz="2400" b="1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60D4BB9-8819-46A5-A34A-8BDC9D95D68E}"/>
              </a:ext>
            </a:extLst>
          </p:cNvPr>
          <p:cNvSpPr txBox="1"/>
          <p:nvPr/>
        </p:nvSpPr>
        <p:spPr>
          <a:xfrm>
            <a:off x="8239125" y="1969264"/>
            <a:ext cx="6096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</a:rPr>
              <a:t>echo "dist.out</a:t>
            </a:r>
          </a:p>
          <a:p>
            <a:r>
              <a:rPr lang="zh-CN" altLang="en-US" sz="2400" b="1" dirty="0">
                <a:solidFill>
                  <a:srgbClr val="C00000"/>
                </a:solidFill>
              </a:rPr>
              <a:t>M</a:t>
            </a:r>
          </a:p>
          <a:p>
            <a:r>
              <a:rPr lang="zh-CN" altLang="en-US" sz="2400" b="1" dirty="0">
                <a:solidFill>
                  <a:srgbClr val="C00000"/>
                </a:solidFill>
              </a:rPr>
              <a:t>10</a:t>
            </a:r>
          </a:p>
          <a:p>
            <a:r>
              <a:rPr lang="zh-CN" altLang="en-US" sz="2400" b="1" dirty="0">
                <a:solidFill>
                  <a:srgbClr val="C00000"/>
                </a:solidFill>
              </a:rPr>
              <a:t>7</a:t>
            </a:r>
          </a:p>
          <a:p>
            <a:r>
              <a:rPr lang="zh-CN" altLang="en-US" sz="2400" b="1" dirty="0">
                <a:solidFill>
                  <a:srgbClr val="C00000"/>
                </a:solidFill>
              </a:rPr>
              <a:t>Y" &gt; neighbor.par</a:t>
            </a:r>
          </a:p>
          <a:p>
            <a:endParaRPr lang="zh-CN" altLang="en-US" sz="2400" b="1" dirty="0">
              <a:solidFill>
                <a:srgbClr val="C00000"/>
              </a:solidFill>
            </a:endParaRPr>
          </a:p>
          <a:p>
            <a:r>
              <a:rPr lang="zh-CN" altLang="en-US" sz="2400" b="1" dirty="0">
                <a:solidFill>
                  <a:srgbClr val="C00000"/>
                </a:solidFill>
              </a:rPr>
              <a:t>neighbor &lt; neighbor.par</a:t>
            </a:r>
          </a:p>
          <a:p>
            <a:endParaRPr lang="zh-CN" altLang="en-US" sz="2400" b="1" dirty="0">
              <a:solidFill>
                <a:srgbClr val="C00000"/>
              </a:solidFill>
            </a:endParaRPr>
          </a:p>
          <a:p>
            <a:r>
              <a:rPr lang="zh-CN" altLang="en-US" sz="2400" b="1" dirty="0">
                <a:solidFill>
                  <a:srgbClr val="C00000"/>
                </a:solidFill>
              </a:rPr>
              <a:t>mv outfile neighbor.out</a:t>
            </a:r>
          </a:p>
          <a:p>
            <a:r>
              <a:rPr lang="zh-CN" altLang="en-US" sz="2400" b="1" dirty="0">
                <a:solidFill>
                  <a:srgbClr val="C00000"/>
                </a:solidFill>
              </a:rPr>
              <a:t>mv outtree neighbor.tree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1240A7D-49DD-4D8B-A8D5-D08F48CBAA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3"/>
          <a:stretch/>
        </p:blipFill>
        <p:spPr>
          <a:xfrm>
            <a:off x="276225" y="1643529"/>
            <a:ext cx="7842790" cy="482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45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A8FF692-A540-4D27-B3A8-21E85828C71C}"/>
              </a:ext>
            </a:extLst>
          </p:cNvPr>
          <p:cNvSpPr txBox="1"/>
          <p:nvPr/>
        </p:nvSpPr>
        <p:spPr>
          <a:xfrm>
            <a:off x="0" y="390059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70C0"/>
                </a:solidFill>
              </a:rPr>
              <a:t>NJ</a:t>
            </a:r>
            <a:r>
              <a:rPr lang="zh-CN" altLang="en-US" sz="2800" b="1" dirty="0">
                <a:solidFill>
                  <a:srgbClr val="0070C0"/>
                </a:solidFill>
              </a:rPr>
              <a:t>法构建系统发生树</a:t>
            </a:r>
            <a:r>
              <a:rPr lang="en-US" altLang="zh-CN" sz="2800" b="1" dirty="0">
                <a:solidFill>
                  <a:srgbClr val="0070C0"/>
                </a:solidFill>
              </a:rPr>
              <a:t>: </a:t>
            </a:r>
            <a:r>
              <a:rPr lang="en-US" altLang="zh-CN" sz="2800" b="1" dirty="0" err="1">
                <a:solidFill>
                  <a:srgbClr val="0070C0"/>
                </a:solidFill>
              </a:rPr>
              <a:t>phylip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42BC768-8D13-48F9-8EA7-0538450FA32B}"/>
              </a:ext>
            </a:extLst>
          </p:cNvPr>
          <p:cNvSpPr txBox="1"/>
          <p:nvPr/>
        </p:nvSpPr>
        <p:spPr>
          <a:xfrm>
            <a:off x="3386506" y="1088371"/>
            <a:ext cx="5779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(4) </a:t>
            </a:r>
            <a:r>
              <a:rPr lang="zh-CN" altLang="en-US" sz="2400" b="1" dirty="0"/>
              <a:t>汇总树结果，得到一致性树</a:t>
            </a:r>
            <a:r>
              <a:rPr lang="en-US" altLang="zh-CN" sz="2400" b="1" dirty="0"/>
              <a:t>: </a:t>
            </a:r>
            <a:r>
              <a:rPr lang="en-US" altLang="zh-CN" sz="2400" b="1" dirty="0" err="1"/>
              <a:t>consense</a:t>
            </a:r>
            <a:endParaRPr lang="zh-CN" altLang="en-US" sz="2400" b="1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7620E35-F709-420F-9308-002AE24DB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13" y="2062162"/>
            <a:ext cx="7298302" cy="294322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E2139E25-A40E-445B-B2C8-B31ACC743B10}"/>
              </a:ext>
            </a:extLst>
          </p:cNvPr>
          <p:cNvSpPr txBox="1"/>
          <p:nvPr/>
        </p:nvSpPr>
        <p:spPr>
          <a:xfrm>
            <a:off x="8010525" y="1958399"/>
            <a:ext cx="6096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</a:rPr>
              <a:t>echo "neighbor.tree</a:t>
            </a:r>
          </a:p>
          <a:p>
            <a:r>
              <a:rPr lang="zh-CN" altLang="en-US" sz="2400" b="1" dirty="0">
                <a:solidFill>
                  <a:srgbClr val="C00000"/>
                </a:solidFill>
              </a:rPr>
              <a:t>Y" &gt; consense.par</a:t>
            </a:r>
          </a:p>
          <a:p>
            <a:endParaRPr lang="zh-CN" altLang="en-US" sz="2400" b="1" dirty="0">
              <a:solidFill>
                <a:srgbClr val="C00000"/>
              </a:solidFill>
            </a:endParaRPr>
          </a:p>
          <a:p>
            <a:r>
              <a:rPr lang="zh-CN" altLang="en-US" sz="2400" b="1" dirty="0">
                <a:solidFill>
                  <a:srgbClr val="C00000"/>
                </a:solidFill>
              </a:rPr>
              <a:t>consense &lt; consense.par</a:t>
            </a:r>
          </a:p>
          <a:p>
            <a:endParaRPr lang="zh-CN" altLang="en-US" sz="2400" b="1" dirty="0">
              <a:solidFill>
                <a:srgbClr val="C00000"/>
              </a:solidFill>
            </a:endParaRPr>
          </a:p>
          <a:p>
            <a:r>
              <a:rPr lang="zh-CN" altLang="en-US" sz="2400" b="1" dirty="0">
                <a:solidFill>
                  <a:srgbClr val="C00000"/>
                </a:solidFill>
              </a:rPr>
              <a:t>mv outfile consense.out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endParaRPr lang="en-US" altLang="zh-CN" sz="2400" b="1" dirty="0">
              <a:solidFill>
                <a:srgbClr val="C00000"/>
              </a:solidFill>
            </a:endParaRPr>
          </a:p>
          <a:p>
            <a:r>
              <a:rPr lang="en-US" altLang="zh-CN" sz="2400" b="1" dirty="0">
                <a:solidFill>
                  <a:srgbClr val="C00000"/>
                </a:solidFill>
              </a:rPr>
              <a:t>mv </a:t>
            </a:r>
            <a:r>
              <a:rPr lang="en-US" altLang="zh-CN" sz="2400" b="1" dirty="0" err="1">
                <a:solidFill>
                  <a:srgbClr val="C00000"/>
                </a:solidFill>
              </a:rPr>
              <a:t>outtree</a:t>
            </a:r>
            <a:r>
              <a:rPr lang="en-US" altLang="zh-CN" sz="2400" b="1" dirty="0">
                <a:solidFill>
                  <a:srgbClr val="C00000"/>
                </a:solidFill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</a:rPr>
              <a:t>consense.tree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966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C5B32234-B4E7-4ECD-A098-C8DE2007D2E8}"/>
              </a:ext>
            </a:extLst>
          </p:cNvPr>
          <p:cNvSpPr txBox="1"/>
          <p:nvPr/>
        </p:nvSpPr>
        <p:spPr>
          <a:xfrm>
            <a:off x="0" y="390059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70C0"/>
                </a:solidFill>
              </a:rPr>
              <a:t>ML</a:t>
            </a:r>
            <a:r>
              <a:rPr lang="zh-CN" altLang="en-US" sz="2800" b="1" dirty="0">
                <a:solidFill>
                  <a:srgbClr val="0070C0"/>
                </a:solidFill>
              </a:rPr>
              <a:t>法构建系统发生树 </a:t>
            </a:r>
            <a:r>
              <a:rPr lang="en-US" altLang="zh-CN" sz="2800" b="1" dirty="0" err="1">
                <a:solidFill>
                  <a:srgbClr val="0070C0"/>
                </a:solidFill>
              </a:rPr>
              <a:t>iqtree</a:t>
            </a:r>
            <a:r>
              <a:rPr lang="en-US" altLang="zh-CN" sz="2800" b="1" dirty="0">
                <a:solidFill>
                  <a:srgbClr val="0070C0"/>
                </a:solidFill>
              </a:rPr>
              <a:t>/</a:t>
            </a:r>
            <a:r>
              <a:rPr lang="en-US" altLang="zh-CN" sz="2800" b="1" dirty="0" err="1">
                <a:solidFill>
                  <a:srgbClr val="0070C0"/>
                </a:solidFill>
              </a:rPr>
              <a:t>raxml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69B3CE4D-FDD2-47BF-B8C7-871FDBDB4CEA}"/>
              </a:ext>
            </a:extLst>
          </p:cNvPr>
          <p:cNvGrpSpPr/>
          <p:nvPr/>
        </p:nvGrpSpPr>
        <p:grpSpPr>
          <a:xfrm>
            <a:off x="2075207" y="5257386"/>
            <a:ext cx="8430867" cy="1331607"/>
            <a:chOff x="2913408" y="5333586"/>
            <a:chExt cx="6096000" cy="1331607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4BD31261-EF1A-4A12-A777-13990774BD02}"/>
                </a:ext>
              </a:extLst>
            </p:cNvPr>
            <p:cNvSpPr txBox="1"/>
            <p:nvPr/>
          </p:nvSpPr>
          <p:spPr>
            <a:xfrm>
              <a:off x="2913408" y="5834196"/>
              <a:ext cx="609600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hlinkClick r:id="rId2"/>
                </a:rPr>
                <a:t>Nucleotide Substitution Models - Evolution and Genomics</a:t>
              </a:r>
              <a:endParaRPr lang="zh-CN" altLang="en-US" sz="2400" dirty="0"/>
            </a:p>
          </p:txBody>
        </p:sp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988EF83E-8C9F-46A1-A59D-5998B8DC0502}"/>
                </a:ext>
              </a:extLst>
            </p:cNvPr>
            <p:cNvSpPr txBox="1"/>
            <p:nvPr/>
          </p:nvSpPr>
          <p:spPr>
            <a:xfrm>
              <a:off x="4081670" y="5333586"/>
              <a:ext cx="45913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rgbClr val="FF0000"/>
                  </a:solidFill>
                </a:rPr>
                <a:t>Model test and model selection</a:t>
              </a:r>
              <a:endParaRPr lang="zh-CN" altLang="en-US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2F508E56-ABC9-4C98-8990-9DF3E64F465F}"/>
              </a:ext>
            </a:extLst>
          </p:cNvPr>
          <p:cNvSpPr txBox="1"/>
          <p:nvPr/>
        </p:nvSpPr>
        <p:spPr>
          <a:xfrm>
            <a:off x="628649" y="1155082"/>
            <a:ext cx="1174432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0" dirty="0">
                <a:solidFill>
                  <a:srgbClr val="008000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# 2. ML tree use </a:t>
            </a:r>
            <a:r>
              <a:rPr lang="en-US" altLang="zh-CN" sz="2400" b="0" dirty="0" err="1">
                <a:solidFill>
                  <a:srgbClr val="008000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iqtree</a:t>
            </a:r>
            <a:r>
              <a:rPr lang="en-US" altLang="zh-CN" sz="2400" b="0" dirty="0">
                <a:solidFill>
                  <a:srgbClr val="008000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 or </a:t>
            </a:r>
            <a:r>
              <a:rPr lang="en-US" altLang="zh-CN" sz="2400" b="0" dirty="0" err="1">
                <a:solidFill>
                  <a:srgbClr val="008000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raxml</a:t>
            </a:r>
            <a:endParaRPr lang="en-US" altLang="zh-CN" sz="2400" b="0" dirty="0">
              <a:solidFill>
                <a:srgbClr val="3B3B3B"/>
              </a:solidFill>
              <a:effectLst/>
              <a:latin typeface="Sarasa Mono SC" panose="02000509000000000000" pitchFamily="49" charset="-122"/>
              <a:ea typeface="Sarasa Mono SC" panose="02000509000000000000" pitchFamily="49" charset="-122"/>
            </a:endParaRPr>
          </a:p>
          <a:p>
            <a:r>
              <a:rPr lang="en-US" altLang="zh-CN" sz="2400" b="0" dirty="0">
                <a:solidFill>
                  <a:srgbClr val="008000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# 2.1 </a:t>
            </a:r>
            <a:r>
              <a:rPr lang="en-US" altLang="zh-CN" sz="2400" b="0" dirty="0" err="1">
                <a:solidFill>
                  <a:srgbClr val="008000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iqtree</a:t>
            </a:r>
            <a:endParaRPr lang="en-US" altLang="zh-CN" sz="2400" b="0" dirty="0">
              <a:solidFill>
                <a:srgbClr val="3B3B3B"/>
              </a:solidFill>
              <a:effectLst/>
              <a:latin typeface="Sarasa Mono SC" panose="02000509000000000000" pitchFamily="49" charset="-122"/>
              <a:ea typeface="Sarasa Mono SC" panose="02000509000000000000" pitchFamily="49" charset="-122"/>
            </a:endParaRPr>
          </a:p>
          <a:p>
            <a:r>
              <a:rPr lang="en-US" altLang="zh-CN" sz="2400" b="0" dirty="0">
                <a:solidFill>
                  <a:srgbClr val="795E26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iqtree3</a:t>
            </a:r>
            <a:r>
              <a:rPr lang="en-US" altLang="zh-CN" sz="2400" b="0" dirty="0">
                <a:solidFill>
                  <a:srgbClr val="3B3B3B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 </a:t>
            </a:r>
            <a:r>
              <a:rPr lang="en-US" altLang="zh-CN" sz="2400" b="0" dirty="0">
                <a:solidFill>
                  <a:srgbClr val="0000FF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-s</a:t>
            </a:r>
            <a:r>
              <a:rPr lang="en-US" altLang="zh-CN" sz="2400" b="0" dirty="0">
                <a:solidFill>
                  <a:srgbClr val="3B3B3B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 </a:t>
            </a:r>
            <a:r>
              <a:rPr lang="en-US" altLang="zh-CN" sz="2400" b="0" dirty="0">
                <a:solidFill>
                  <a:srgbClr val="A31515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ein3.afa</a:t>
            </a:r>
            <a:r>
              <a:rPr lang="en-US" altLang="zh-CN" sz="2400" b="0" dirty="0">
                <a:solidFill>
                  <a:srgbClr val="3B3B3B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 </a:t>
            </a:r>
            <a:r>
              <a:rPr lang="en-US" altLang="zh-CN" sz="2400" b="0" dirty="0">
                <a:solidFill>
                  <a:srgbClr val="0000FF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-m</a:t>
            </a:r>
            <a:r>
              <a:rPr lang="en-US" altLang="zh-CN" sz="2400" b="0" dirty="0">
                <a:solidFill>
                  <a:srgbClr val="3B3B3B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 </a:t>
            </a:r>
            <a:r>
              <a:rPr lang="en-US" altLang="zh-CN" sz="2400" b="1" dirty="0">
                <a:solidFill>
                  <a:srgbClr val="C00000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LG</a:t>
            </a:r>
            <a:r>
              <a:rPr lang="en-US" altLang="zh-CN" sz="2400" b="0" dirty="0">
                <a:solidFill>
                  <a:srgbClr val="3B3B3B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 </a:t>
            </a:r>
            <a:r>
              <a:rPr lang="en-US" altLang="zh-CN" sz="2400" b="0" dirty="0">
                <a:solidFill>
                  <a:srgbClr val="0000FF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-B</a:t>
            </a:r>
            <a:r>
              <a:rPr lang="en-US" altLang="zh-CN" sz="2400" b="0" dirty="0">
                <a:solidFill>
                  <a:srgbClr val="3B3B3B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 </a:t>
            </a:r>
            <a:r>
              <a:rPr lang="en-US" altLang="zh-CN" sz="2400" b="0" dirty="0">
                <a:solidFill>
                  <a:srgbClr val="098658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1000</a:t>
            </a:r>
            <a:r>
              <a:rPr lang="en-US" altLang="zh-CN" sz="2400" b="0" dirty="0">
                <a:solidFill>
                  <a:srgbClr val="3B3B3B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 </a:t>
            </a:r>
            <a:r>
              <a:rPr lang="en-US" altLang="zh-CN" sz="2400" b="0" dirty="0">
                <a:solidFill>
                  <a:srgbClr val="0000FF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-T</a:t>
            </a:r>
            <a:r>
              <a:rPr lang="en-US" altLang="zh-CN" sz="2400" b="0" dirty="0">
                <a:solidFill>
                  <a:srgbClr val="3B3B3B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 </a:t>
            </a:r>
            <a:r>
              <a:rPr lang="en-US" altLang="zh-CN" sz="2400" b="0" dirty="0">
                <a:solidFill>
                  <a:srgbClr val="098658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4</a:t>
            </a:r>
            <a:r>
              <a:rPr lang="en-US" altLang="zh-CN" sz="2400" b="0" dirty="0">
                <a:solidFill>
                  <a:srgbClr val="3B3B3B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 </a:t>
            </a:r>
            <a:r>
              <a:rPr lang="en-US" altLang="zh-CN" sz="2400" b="0" dirty="0">
                <a:solidFill>
                  <a:srgbClr val="0000FF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--prefix</a:t>
            </a:r>
            <a:r>
              <a:rPr lang="en-US" altLang="zh-CN" sz="2400" b="0" dirty="0">
                <a:solidFill>
                  <a:srgbClr val="3B3B3B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 </a:t>
            </a:r>
            <a:r>
              <a:rPr lang="en-US" altLang="zh-CN" sz="2400" b="0" dirty="0">
                <a:solidFill>
                  <a:srgbClr val="A31515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ein3.iqtree</a:t>
            </a:r>
            <a:endParaRPr lang="en-US" altLang="zh-CN" sz="2400" b="0" dirty="0">
              <a:solidFill>
                <a:srgbClr val="3B3B3B"/>
              </a:solidFill>
              <a:effectLst/>
              <a:latin typeface="Sarasa Mono SC" panose="02000509000000000000" pitchFamily="49" charset="-122"/>
              <a:ea typeface="Sarasa Mono SC" panose="02000509000000000000" pitchFamily="49" charset="-122"/>
            </a:endParaRPr>
          </a:p>
          <a:p>
            <a:r>
              <a:rPr lang="en-US" altLang="zh-CN" sz="2400" b="0" dirty="0">
                <a:solidFill>
                  <a:srgbClr val="008000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# will generate a set of files with prefix ein3.iqtree</a:t>
            </a:r>
            <a:endParaRPr lang="en-US" altLang="zh-CN" sz="2400" b="0" dirty="0">
              <a:solidFill>
                <a:srgbClr val="3B3B3B"/>
              </a:solidFill>
              <a:effectLst/>
              <a:latin typeface="Sarasa Mono SC" panose="02000509000000000000" pitchFamily="49" charset="-122"/>
              <a:ea typeface="Sarasa Mono SC" panose="02000509000000000000" pitchFamily="49" charset="-122"/>
            </a:endParaRPr>
          </a:p>
          <a:p>
            <a:r>
              <a:rPr lang="en-US" altLang="zh-CN" sz="2400" b="0" dirty="0">
                <a:solidFill>
                  <a:srgbClr val="008000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# among them, "</a:t>
            </a:r>
            <a:r>
              <a:rPr lang="en-US" altLang="zh-CN" sz="2400" b="1" dirty="0">
                <a:solidFill>
                  <a:srgbClr val="008000"/>
                </a:solidFill>
                <a:effectLst/>
                <a:highlight>
                  <a:srgbClr val="FFFF00"/>
                </a:highlight>
                <a:latin typeface="Sarasa Mono SC" panose="02000509000000000000" pitchFamily="49" charset="-122"/>
                <a:ea typeface="Sarasa Mono SC" panose="02000509000000000000" pitchFamily="49" charset="-122"/>
              </a:rPr>
              <a:t>ein3.iqtree.contree</a:t>
            </a:r>
            <a:r>
              <a:rPr lang="en-US" altLang="zh-CN" sz="2400" b="0" dirty="0">
                <a:solidFill>
                  <a:srgbClr val="008000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" is what you need</a:t>
            </a:r>
            <a:endParaRPr lang="en-US" altLang="zh-CN" sz="2400" b="0" dirty="0">
              <a:solidFill>
                <a:srgbClr val="3B3B3B"/>
              </a:solidFill>
              <a:effectLst/>
              <a:latin typeface="Sarasa Mono SC" panose="02000509000000000000" pitchFamily="49" charset="-122"/>
              <a:ea typeface="Sarasa Mono SC" panose="02000509000000000000" pitchFamily="49" charset="-122"/>
            </a:endParaRPr>
          </a:p>
          <a:p>
            <a:br>
              <a:rPr lang="en-US" altLang="zh-CN" sz="2400" b="0" dirty="0">
                <a:solidFill>
                  <a:srgbClr val="3B3B3B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</a:br>
            <a:r>
              <a:rPr lang="en-US" altLang="zh-CN" sz="2400" b="0" dirty="0">
                <a:solidFill>
                  <a:srgbClr val="008000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# 2.2 </a:t>
            </a:r>
            <a:r>
              <a:rPr lang="en-US" altLang="zh-CN" sz="2400" b="0" dirty="0" err="1">
                <a:solidFill>
                  <a:srgbClr val="008000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raxml</a:t>
            </a:r>
            <a:endParaRPr lang="en-US" altLang="zh-CN" sz="2400" b="0" dirty="0">
              <a:solidFill>
                <a:srgbClr val="3B3B3B"/>
              </a:solidFill>
              <a:effectLst/>
              <a:latin typeface="Sarasa Mono SC" panose="02000509000000000000" pitchFamily="49" charset="-122"/>
              <a:ea typeface="Sarasa Mono SC" panose="02000509000000000000" pitchFamily="49" charset="-122"/>
            </a:endParaRPr>
          </a:p>
          <a:p>
            <a:r>
              <a:rPr lang="en-US" altLang="zh-CN" sz="2400" b="0" dirty="0" err="1">
                <a:solidFill>
                  <a:srgbClr val="795E26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raxml</a:t>
            </a:r>
            <a:r>
              <a:rPr lang="en-US" altLang="zh-CN" sz="2400" b="0" dirty="0">
                <a:solidFill>
                  <a:srgbClr val="795E26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-ng</a:t>
            </a:r>
            <a:r>
              <a:rPr lang="en-US" altLang="zh-CN" sz="2400" b="0" dirty="0">
                <a:solidFill>
                  <a:srgbClr val="3B3B3B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 </a:t>
            </a:r>
            <a:r>
              <a:rPr lang="en-US" altLang="zh-CN" sz="2400" b="0" dirty="0">
                <a:solidFill>
                  <a:srgbClr val="0000FF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--</a:t>
            </a:r>
            <a:r>
              <a:rPr lang="en-US" altLang="zh-CN" sz="2400" b="0" dirty="0" err="1">
                <a:solidFill>
                  <a:srgbClr val="0000FF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msa</a:t>
            </a:r>
            <a:r>
              <a:rPr lang="en-US" altLang="zh-CN" sz="2400" b="0" dirty="0">
                <a:solidFill>
                  <a:srgbClr val="3B3B3B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 </a:t>
            </a:r>
            <a:r>
              <a:rPr lang="en-US" altLang="zh-CN" sz="2400" b="0" dirty="0">
                <a:solidFill>
                  <a:srgbClr val="A31515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ein3.afa</a:t>
            </a:r>
            <a:r>
              <a:rPr lang="en-US" altLang="zh-CN" sz="2400" b="0" dirty="0">
                <a:solidFill>
                  <a:srgbClr val="3B3B3B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 </a:t>
            </a:r>
            <a:r>
              <a:rPr lang="en-US" altLang="zh-CN" sz="2400" b="0" dirty="0">
                <a:solidFill>
                  <a:srgbClr val="0000FF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--model</a:t>
            </a:r>
            <a:r>
              <a:rPr lang="en-US" altLang="zh-CN" sz="2400" b="0" dirty="0">
                <a:solidFill>
                  <a:srgbClr val="3B3B3B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 </a:t>
            </a:r>
            <a:r>
              <a:rPr lang="en-US" altLang="zh-CN" sz="2400" b="0" dirty="0">
                <a:solidFill>
                  <a:srgbClr val="A31515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LG</a:t>
            </a:r>
            <a:r>
              <a:rPr lang="en-US" altLang="zh-CN" sz="2400" b="0" dirty="0">
                <a:solidFill>
                  <a:srgbClr val="3B3B3B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 </a:t>
            </a:r>
            <a:r>
              <a:rPr lang="en-US" altLang="zh-CN" sz="2400" b="0" dirty="0">
                <a:solidFill>
                  <a:srgbClr val="0000FF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--seed</a:t>
            </a:r>
            <a:r>
              <a:rPr lang="en-US" altLang="zh-CN" sz="2400" b="0" dirty="0">
                <a:solidFill>
                  <a:srgbClr val="3B3B3B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 </a:t>
            </a:r>
            <a:r>
              <a:rPr lang="en-US" altLang="zh-CN" sz="2400" b="0" dirty="0">
                <a:solidFill>
                  <a:srgbClr val="098658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12345</a:t>
            </a:r>
            <a:r>
              <a:rPr lang="en-US" altLang="zh-CN" sz="2400" b="0" dirty="0">
                <a:solidFill>
                  <a:srgbClr val="3B3B3B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 </a:t>
            </a:r>
            <a:r>
              <a:rPr lang="en-US" altLang="zh-CN" sz="2400" b="0" dirty="0">
                <a:solidFill>
                  <a:srgbClr val="0000FF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--threads</a:t>
            </a:r>
            <a:r>
              <a:rPr lang="en-US" altLang="zh-CN" sz="2400" b="0" dirty="0">
                <a:solidFill>
                  <a:srgbClr val="3B3B3B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 </a:t>
            </a:r>
            <a:r>
              <a:rPr lang="en-US" altLang="zh-CN" sz="2400" b="0" dirty="0">
                <a:solidFill>
                  <a:srgbClr val="098658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4</a:t>
            </a:r>
            <a:r>
              <a:rPr lang="en-US" altLang="zh-CN" sz="2400" b="0" dirty="0">
                <a:solidFill>
                  <a:srgbClr val="3B3B3B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 </a:t>
            </a:r>
            <a:r>
              <a:rPr lang="en-US" altLang="zh-CN" sz="2400" b="0" dirty="0">
                <a:solidFill>
                  <a:srgbClr val="0000FF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--prefix</a:t>
            </a:r>
            <a:r>
              <a:rPr lang="en-US" altLang="zh-CN" sz="2400" b="0" dirty="0">
                <a:solidFill>
                  <a:srgbClr val="3B3B3B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 </a:t>
            </a:r>
            <a:r>
              <a:rPr lang="en-US" altLang="zh-CN" sz="2400" b="0" dirty="0">
                <a:solidFill>
                  <a:srgbClr val="A31515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ein3</a:t>
            </a:r>
            <a:endParaRPr lang="en-US" altLang="zh-CN" sz="2400" b="0" dirty="0">
              <a:solidFill>
                <a:srgbClr val="3B3B3B"/>
              </a:solidFill>
              <a:effectLst/>
              <a:latin typeface="Sarasa Mono SC" panose="02000509000000000000" pitchFamily="49" charset="-122"/>
              <a:ea typeface="Sarasa Mono SC" panose="02000509000000000000" pitchFamily="49" charset="-122"/>
            </a:endParaRPr>
          </a:p>
          <a:p>
            <a:r>
              <a:rPr lang="en-US" altLang="zh-CN" sz="2400" b="0" dirty="0">
                <a:solidFill>
                  <a:srgbClr val="008000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# will generate a set of file with prefix ein3.raxml</a:t>
            </a:r>
            <a:endParaRPr lang="en-US" altLang="zh-CN" sz="2400" b="0" dirty="0">
              <a:solidFill>
                <a:srgbClr val="3B3B3B"/>
              </a:solidFill>
              <a:effectLst/>
              <a:latin typeface="Sarasa Mono SC" panose="02000509000000000000" pitchFamily="49" charset="-122"/>
              <a:ea typeface="Sarasa Mono SC" panose="02000509000000000000" pitchFamily="49" charset="-122"/>
            </a:endParaRPr>
          </a:p>
          <a:p>
            <a:r>
              <a:rPr lang="en-US" altLang="zh-CN" sz="2400" b="0" dirty="0">
                <a:solidFill>
                  <a:srgbClr val="008000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# among them, "</a:t>
            </a:r>
            <a:r>
              <a:rPr lang="en-US" altLang="zh-CN" sz="2400" b="1" dirty="0">
                <a:solidFill>
                  <a:srgbClr val="008000"/>
                </a:solidFill>
                <a:effectLst/>
                <a:highlight>
                  <a:srgbClr val="FFFF00"/>
                </a:highlight>
                <a:latin typeface="Sarasa Mono SC" panose="02000509000000000000" pitchFamily="49" charset="-122"/>
                <a:ea typeface="Sarasa Mono SC" panose="02000509000000000000" pitchFamily="49" charset="-122"/>
              </a:rPr>
              <a:t>ein3.raxml.bestTree</a:t>
            </a:r>
            <a:r>
              <a:rPr lang="en-US" altLang="zh-CN" sz="2400" b="0" dirty="0">
                <a:solidFill>
                  <a:srgbClr val="008000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" is what you need</a:t>
            </a:r>
            <a:endParaRPr lang="en-US" altLang="zh-CN" sz="2400" b="0" dirty="0">
              <a:solidFill>
                <a:srgbClr val="3B3B3B"/>
              </a:solidFill>
              <a:effectLst/>
              <a:latin typeface="Sarasa Mono SC" panose="02000509000000000000" pitchFamily="49" charset="-122"/>
              <a:ea typeface="Sarasa Mono SC" panose="02000509000000000000" pitchFamily="49" charset="-122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2659846D-585E-47B1-ABE7-967FE8AD78A5}"/>
              </a:ext>
            </a:extLst>
          </p:cNvPr>
          <p:cNvGrpSpPr/>
          <p:nvPr/>
        </p:nvGrpSpPr>
        <p:grpSpPr>
          <a:xfrm>
            <a:off x="4619625" y="733690"/>
            <a:ext cx="5731692" cy="1199885"/>
            <a:chOff x="4619625" y="733690"/>
            <a:chExt cx="5731692" cy="1199885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50854D6A-A288-4E8D-914E-4B87829A44DB}"/>
                </a:ext>
              </a:extLst>
            </p:cNvPr>
            <p:cNvSpPr txBox="1"/>
            <p:nvPr/>
          </p:nvSpPr>
          <p:spPr>
            <a:xfrm>
              <a:off x="8658225" y="733690"/>
              <a:ext cx="1693092" cy="584775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solidFill>
                    <a:srgbClr val="C00000"/>
                  </a:solidFill>
                </a:rPr>
                <a:t>-m MFP</a:t>
              </a:r>
              <a:endParaRPr lang="zh-CN" altLang="en-US" sz="32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13" name="直接箭头连接符 12">
              <a:extLst>
                <a:ext uri="{FF2B5EF4-FFF2-40B4-BE49-F238E27FC236}">
                  <a16:creationId xmlns:a16="http://schemas.microsoft.com/office/drawing/2014/main" id="{0D400ECD-6477-4E8D-BAFD-774C19F22792}"/>
                </a:ext>
              </a:extLst>
            </p:cNvPr>
            <p:cNvCxnSpPr>
              <a:stCxn id="11" idx="1"/>
            </p:cNvCxnSpPr>
            <p:nvPr/>
          </p:nvCxnSpPr>
          <p:spPr>
            <a:xfrm flipH="1">
              <a:off x="4619625" y="1026078"/>
              <a:ext cx="4038600" cy="907497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431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C5B32234-B4E7-4ECD-A098-C8DE2007D2E8}"/>
              </a:ext>
            </a:extLst>
          </p:cNvPr>
          <p:cNvSpPr txBox="1"/>
          <p:nvPr/>
        </p:nvSpPr>
        <p:spPr>
          <a:xfrm>
            <a:off x="0" y="390059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70C0"/>
                </a:solidFill>
              </a:rPr>
              <a:t>ML</a:t>
            </a:r>
            <a:r>
              <a:rPr lang="zh-CN" altLang="en-US" sz="2800" b="1" dirty="0">
                <a:solidFill>
                  <a:srgbClr val="0070C0"/>
                </a:solidFill>
              </a:rPr>
              <a:t>法构建系统发生树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7C80572-907E-4C22-BF5D-1E6E2652D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679" y="1129517"/>
            <a:ext cx="9660834" cy="539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9142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C5B32234-B4E7-4ECD-A098-C8DE2007D2E8}"/>
              </a:ext>
            </a:extLst>
          </p:cNvPr>
          <p:cNvSpPr txBox="1"/>
          <p:nvPr/>
        </p:nvSpPr>
        <p:spPr>
          <a:xfrm>
            <a:off x="0" y="390059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70C0"/>
                </a:solidFill>
              </a:rPr>
              <a:t>Bayes</a:t>
            </a:r>
            <a:r>
              <a:rPr lang="zh-CN" altLang="en-US" sz="2800" b="1" dirty="0">
                <a:solidFill>
                  <a:srgbClr val="0070C0"/>
                </a:solidFill>
              </a:rPr>
              <a:t>法构建系统发生树</a:t>
            </a:r>
            <a:r>
              <a:rPr lang="en-US" altLang="zh-CN" sz="2800" b="1" dirty="0">
                <a:solidFill>
                  <a:srgbClr val="0070C0"/>
                </a:solidFill>
              </a:rPr>
              <a:t>: </a:t>
            </a:r>
            <a:r>
              <a:rPr lang="en-US" altLang="zh-CN" sz="2800" b="1" dirty="0" err="1">
                <a:solidFill>
                  <a:srgbClr val="0070C0"/>
                </a:solidFill>
              </a:rPr>
              <a:t>Mrbayes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7A390A5-8612-410F-B7B5-6BED61D0D071}"/>
              </a:ext>
            </a:extLst>
          </p:cNvPr>
          <p:cNvSpPr txBox="1"/>
          <p:nvPr/>
        </p:nvSpPr>
        <p:spPr>
          <a:xfrm>
            <a:off x="3774691" y="1033705"/>
            <a:ext cx="4743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(0) </a:t>
            </a:r>
            <a:r>
              <a:rPr lang="en-US" altLang="zh-CN" sz="2400" b="1" dirty="0" err="1"/>
              <a:t>Fasta</a:t>
            </a:r>
            <a:r>
              <a:rPr lang="en-US" altLang="zh-CN" sz="2400" b="1" dirty="0"/>
              <a:t> </a:t>
            </a:r>
            <a:r>
              <a:rPr lang="zh-CN" altLang="en-US" sz="2400" b="1" dirty="0"/>
              <a:t>格式转换成 </a:t>
            </a:r>
            <a:r>
              <a:rPr lang="en-US" altLang="zh-CN" sz="2400" b="1" dirty="0"/>
              <a:t>NEXUS </a:t>
            </a:r>
            <a:r>
              <a:rPr lang="zh-CN" altLang="en-US" sz="2400" b="1" dirty="0"/>
              <a:t>格式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C6FEA47-B164-4537-BE76-E4F09F58D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522" y="1790393"/>
            <a:ext cx="5407657" cy="361033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0DF59C0-BA4F-4C1D-894D-1127AE50DCC7}"/>
              </a:ext>
            </a:extLst>
          </p:cNvPr>
          <p:cNvSpPr txBox="1"/>
          <p:nvPr/>
        </p:nvSpPr>
        <p:spPr>
          <a:xfrm>
            <a:off x="753072" y="5767200"/>
            <a:ext cx="111341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</a:rPr>
              <a:t>java -jar /home/share/ALTER/alter-lib/target/ALTER-1.3.4-jar-with-dependencies.jar -i </a:t>
            </a:r>
            <a:r>
              <a:rPr lang="zh-CN" altLang="en-US" sz="2400" b="1" dirty="0">
                <a:solidFill>
                  <a:srgbClr val="00B0F0"/>
                </a:solidFill>
              </a:rPr>
              <a:t>ein3.afa</a:t>
            </a:r>
            <a:r>
              <a:rPr lang="zh-CN" altLang="en-US" sz="2400" b="1" dirty="0">
                <a:solidFill>
                  <a:srgbClr val="C00000"/>
                </a:solidFill>
              </a:rPr>
              <a:t> -ia -o </a:t>
            </a:r>
            <a:r>
              <a:rPr lang="zh-CN" altLang="en-US" sz="2400" b="1" dirty="0">
                <a:solidFill>
                  <a:srgbClr val="00B0F0"/>
                </a:solidFill>
              </a:rPr>
              <a:t>ein3.nex </a:t>
            </a:r>
            <a:r>
              <a:rPr lang="zh-CN" altLang="en-US" sz="2400" b="1" dirty="0">
                <a:solidFill>
                  <a:srgbClr val="C00000"/>
                </a:solidFill>
              </a:rPr>
              <a:t>-of NEXUS -oo Linux -op MrBayes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646F89E-08BA-4BC2-9227-C2E660217A81}"/>
              </a:ext>
            </a:extLst>
          </p:cNvPr>
          <p:cNvSpPr txBox="1"/>
          <p:nvPr/>
        </p:nvSpPr>
        <p:spPr>
          <a:xfrm>
            <a:off x="6372823" y="1691193"/>
            <a:ext cx="5234585" cy="3808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50" b="0" dirty="0">
                <a:solidFill>
                  <a:srgbClr val="3B3B3B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#NEXUS</a:t>
            </a:r>
          </a:p>
          <a:p>
            <a:r>
              <a:rPr lang="en-US" altLang="zh-CN" sz="1050" b="0" dirty="0">
                <a:solidFill>
                  <a:srgbClr val="3B3B3B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BEGIN DATA;</a:t>
            </a:r>
          </a:p>
          <a:p>
            <a:r>
              <a:rPr lang="en-US" altLang="zh-CN" sz="1050" b="0" dirty="0">
                <a:solidFill>
                  <a:srgbClr val="3B3B3B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dimensions </a:t>
            </a:r>
            <a:r>
              <a:rPr lang="en-US" altLang="zh-CN" sz="1050" b="0" dirty="0" err="1">
                <a:solidFill>
                  <a:srgbClr val="3B3B3B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ntax</a:t>
            </a:r>
            <a:r>
              <a:rPr lang="en-US" altLang="zh-CN" sz="1050" b="0" dirty="0">
                <a:solidFill>
                  <a:srgbClr val="3B3B3B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=6 </a:t>
            </a:r>
            <a:r>
              <a:rPr lang="en-US" altLang="zh-CN" sz="1050" b="0" dirty="0" err="1">
                <a:solidFill>
                  <a:srgbClr val="3B3B3B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nchar</a:t>
            </a:r>
            <a:r>
              <a:rPr lang="en-US" altLang="zh-CN" sz="1050" b="0" dirty="0">
                <a:solidFill>
                  <a:srgbClr val="3B3B3B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=743;</a:t>
            </a:r>
          </a:p>
          <a:p>
            <a:r>
              <a:rPr lang="en-US" altLang="zh-CN" sz="1050" b="0" dirty="0">
                <a:solidFill>
                  <a:srgbClr val="3B3B3B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format missing=?</a:t>
            </a:r>
          </a:p>
          <a:p>
            <a:r>
              <a:rPr lang="en-US" altLang="zh-CN" sz="1050" b="0" dirty="0">
                <a:solidFill>
                  <a:srgbClr val="3B3B3B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interleave=yes datatype=PROTEIN gap=- match=.;</a:t>
            </a:r>
          </a:p>
          <a:p>
            <a:br>
              <a:rPr lang="en-US" altLang="zh-CN" sz="1050" b="0" dirty="0">
                <a:solidFill>
                  <a:srgbClr val="3B3B3B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</a:br>
            <a:r>
              <a:rPr lang="en-US" altLang="zh-CN" sz="1050" b="0" dirty="0">
                <a:solidFill>
                  <a:srgbClr val="3B3B3B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matrix</a:t>
            </a:r>
          </a:p>
          <a:p>
            <a:r>
              <a:rPr lang="en-US" altLang="zh-CN" sz="1050" b="0" dirty="0">
                <a:solidFill>
                  <a:srgbClr val="3B3B3B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AT1G73730.1  MGDLA-M---------SVA----DIRMENEPDDLASDNVAE---------</a:t>
            </a:r>
          </a:p>
          <a:p>
            <a:r>
              <a:rPr lang="en-US" altLang="zh-CN" sz="1050" b="0" dirty="0">
                <a:solidFill>
                  <a:srgbClr val="3B3B3B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AT5G10120.1  MVEVE-EL--------------------------EPLSP-----------</a:t>
            </a:r>
          </a:p>
          <a:p>
            <a:r>
              <a:rPr lang="en-US" altLang="zh-CN" sz="1050" b="0" dirty="0">
                <a:solidFill>
                  <a:srgbClr val="3B3B3B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AT5G65100.1  MVEVQ-DL--------------------------EPLSPIQDYDEDDLEE</a:t>
            </a:r>
          </a:p>
          <a:p>
            <a:r>
              <a:rPr lang="en-US" altLang="zh-CN" sz="1050" b="0" dirty="0">
                <a:solidFill>
                  <a:srgbClr val="3B3B3B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AT5G21120.1  MDMYNNNIGMFRSLVCSSAPPFTEGHMCS---D-SHTALCD---------</a:t>
            </a:r>
          </a:p>
          <a:p>
            <a:r>
              <a:rPr lang="en-US" altLang="zh-CN" sz="1050" b="0" dirty="0">
                <a:solidFill>
                  <a:srgbClr val="3B3B3B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AT2G27050.1  MMMFN-EMGMYGNMDFFSSST--SLDVCPLPQA-EQEPVVE---------</a:t>
            </a:r>
          </a:p>
          <a:p>
            <a:r>
              <a:rPr lang="en-US" altLang="zh-CN" sz="1050" b="0" dirty="0">
                <a:solidFill>
                  <a:srgbClr val="3B3B3B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AT3G20770.1  MM-FN-EMGMCGNMDFFSSGSLGEVDFCPVPQA-EPDSIVE---------</a:t>
            </a:r>
          </a:p>
          <a:p>
            <a:br>
              <a:rPr lang="en-US" altLang="zh-CN" sz="1050" b="0" dirty="0">
                <a:solidFill>
                  <a:srgbClr val="3B3B3B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</a:br>
            <a:r>
              <a:rPr lang="en-US" altLang="zh-CN" sz="1050" b="0" dirty="0">
                <a:solidFill>
                  <a:srgbClr val="3B3B3B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AT1G73730.1  ----IDVSDEEIDADDLERRMWKDRVRLK-RIKERQKAGSQGAQTKE---</a:t>
            </a:r>
          </a:p>
          <a:p>
            <a:r>
              <a:rPr lang="en-US" altLang="zh-CN" sz="1050" b="0" dirty="0">
                <a:solidFill>
                  <a:srgbClr val="3B3B3B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AT5G10120.1  ----MDDEEEEISYDDLKRRMWKDRNLMEKKLKQQKRH-SNDVVSFT---</a:t>
            </a:r>
          </a:p>
          <a:p>
            <a:r>
              <a:rPr lang="en-US" altLang="zh-CN" sz="1050" b="0" dirty="0">
                <a:solidFill>
                  <a:srgbClr val="3B3B3B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AT5G65100.1  DVDEFERFGEEISYDDLKKRMWKDRNLMC-KLKQQKRDNLNSVISSPSSS</a:t>
            </a:r>
          </a:p>
          <a:p>
            <a:r>
              <a:rPr lang="en-US" altLang="zh-CN" sz="1050" b="0" dirty="0">
                <a:solidFill>
                  <a:srgbClr val="3B3B3B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AT5G21120.1  ----DLSSDEEMEIEELEKKIWRDKQRLK-RLKEMAKNGLGTRLLLKQ--</a:t>
            </a:r>
          </a:p>
          <a:p>
            <a:r>
              <a:rPr lang="en-US" altLang="zh-CN" sz="1050" b="0" dirty="0">
                <a:solidFill>
                  <a:srgbClr val="3B3B3B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AT2G27050.1  ---DVDYTDDEMDVDELEKRMWRDKMRLK-RLKEQQSKCKEGVDGSK---</a:t>
            </a:r>
          </a:p>
          <a:p>
            <a:r>
              <a:rPr lang="en-US" altLang="zh-CN" sz="1050" b="0" dirty="0">
                <a:solidFill>
                  <a:srgbClr val="3B3B3B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AT3G20770.1  ----DDYTDDEIDVDELERRMWRDKMRLK-RLKEQDKG-KEGVDAAK---</a:t>
            </a:r>
          </a:p>
          <a:p>
            <a:br>
              <a:rPr lang="en-US" altLang="zh-CN" sz="1050" b="0" dirty="0">
                <a:solidFill>
                  <a:srgbClr val="3B3B3B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</a:br>
            <a:r>
              <a:rPr lang="en-US" altLang="zh-CN" sz="1050" b="0" dirty="0">
                <a:solidFill>
                  <a:srgbClr val="3B3B3B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;</a:t>
            </a:r>
          </a:p>
          <a:p>
            <a:r>
              <a:rPr lang="en-US" altLang="zh-CN" sz="1050" b="0" dirty="0">
                <a:solidFill>
                  <a:srgbClr val="3B3B3B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end;</a:t>
            </a:r>
          </a:p>
        </p:txBody>
      </p:sp>
    </p:spTree>
    <p:extLst>
      <p:ext uri="{BB962C8B-B14F-4D97-AF65-F5344CB8AC3E}">
        <p14:creationId xmlns:p14="http://schemas.microsoft.com/office/powerpoint/2010/main" val="2793065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4B6D3E7-20E5-4E66-A4BF-38C7D603E113}"/>
              </a:ext>
            </a:extLst>
          </p:cNvPr>
          <p:cNvSpPr txBox="1"/>
          <p:nvPr/>
        </p:nvSpPr>
        <p:spPr>
          <a:xfrm>
            <a:off x="0" y="390059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0070C0"/>
                </a:solidFill>
              </a:rPr>
              <a:t>实验目的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9E1D3F0-E920-4860-A20D-AFB4B90AB18C}"/>
              </a:ext>
            </a:extLst>
          </p:cNvPr>
          <p:cNvSpPr txBox="1"/>
          <p:nvPr/>
        </p:nvSpPr>
        <p:spPr>
          <a:xfrm>
            <a:off x="2076450" y="1190625"/>
            <a:ext cx="9220794" cy="48801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zh-CN" altLang="en-US" sz="3200" b="1" dirty="0">
                <a:solidFill>
                  <a:srgbClr val="C00000"/>
                </a:solidFill>
              </a:rPr>
              <a:t>掌握构建系统发生树的一般步骤</a:t>
            </a:r>
            <a:endParaRPr lang="en-US" altLang="zh-CN" sz="3200" b="1" dirty="0">
              <a:solidFill>
                <a:srgbClr val="C00000"/>
              </a:solidFill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zh-CN" altLang="en-US" sz="3200" b="1" dirty="0">
                <a:solidFill>
                  <a:srgbClr val="C00000"/>
                </a:solidFill>
              </a:rPr>
              <a:t>学习不同系统发生树构建方法的异同和优劣</a:t>
            </a:r>
            <a:endParaRPr lang="en-US" altLang="zh-CN" sz="3200" b="1" dirty="0">
              <a:solidFill>
                <a:srgbClr val="C00000"/>
              </a:solidFill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zh-CN" altLang="en-US" sz="3200" b="1" dirty="0">
                <a:solidFill>
                  <a:srgbClr val="C00000"/>
                </a:solidFill>
              </a:rPr>
              <a:t>学习生信数据的存储逻辑和软件调用逻辑</a:t>
            </a:r>
            <a:endParaRPr lang="en-US" altLang="zh-CN" sz="3200" b="1" dirty="0">
              <a:solidFill>
                <a:srgbClr val="C00000"/>
              </a:solidFill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zh-CN" altLang="en-US" sz="3200" b="1" dirty="0">
                <a:solidFill>
                  <a:srgbClr val="C00000"/>
                </a:solidFill>
              </a:rPr>
              <a:t>掌握</a:t>
            </a:r>
            <a:r>
              <a:rPr lang="en-US" altLang="zh-CN" sz="3200" b="1" dirty="0">
                <a:solidFill>
                  <a:srgbClr val="C00000"/>
                </a:solidFill>
              </a:rPr>
              <a:t>NJ</a:t>
            </a:r>
            <a:r>
              <a:rPr lang="zh-CN" altLang="en-US" sz="3200" b="1" dirty="0">
                <a:solidFill>
                  <a:srgbClr val="C00000"/>
                </a:solidFill>
              </a:rPr>
              <a:t>法、</a:t>
            </a:r>
            <a:r>
              <a:rPr lang="en-US" altLang="zh-CN" sz="3200" b="1" dirty="0">
                <a:solidFill>
                  <a:srgbClr val="C00000"/>
                </a:solidFill>
              </a:rPr>
              <a:t>ML</a:t>
            </a:r>
            <a:r>
              <a:rPr lang="zh-CN" altLang="en-US" sz="3200" b="1" dirty="0">
                <a:solidFill>
                  <a:srgbClr val="C00000"/>
                </a:solidFill>
              </a:rPr>
              <a:t>法和</a:t>
            </a:r>
            <a:r>
              <a:rPr lang="en-US" altLang="zh-CN" sz="3200" b="1" dirty="0">
                <a:solidFill>
                  <a:srgbClr val="C00000"/>
                </a:solidFill>
              </a:rPr>
              <a:t>Bayes</a:t>
            </a:r>
            <a:r>
              <a:rPr lang="zh-CN" altLang="en-US" sz="3200" b="1" dirty="0">
                <a:solidFill>
                  <a:srgbClr val="C00000"/>
                </a:solidFill>
              </a:rPr>
              <a:t>法的主流软件基本用法</a:t>
            </a:r>
            <a:endParaRPr lang="en-US" altLang="zh-CN" sz="3200" b="1" dirty="0">
              <a:solidFill>
                <a:srgbClr val="C00000"/>
              </a:solidFill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zh-CN" altLang="en-US" sz="3200" b="1" dirty="0">
                <a:solidFill>
                  <a:srgbClr val="C00000"/>
                </a:solidFill>
              </a:rPr>
              <a:t>学习系统发生树的可视化工具</a:t>
            </a:r>
          </a:p>
        </p:txBody>
      </p:sp>
    </p:spTree>
    <p:extLst>
      <p:ext uri="{BB962C8B-B14F-4D97-AF65-F5344CB8AC3E}">
        <p14:creationId xmlns:p14="http://schemas.microsoft.com/office/powerpoint/2010/main" val="40188141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C5B32234-B4E7-4ECD-A098-C8DE2007D2E8}"/>
              </a:ext>
            </a:extLst>
          </p:cNvPr>
          <p:cNvSpPr txBox="1"/>
          <p:nvPr/>
        </p:nvSpPr>
        <p:spPr>
          <a:xfrm>
            <a:off x="0" y="390059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70C0"/>
                </a:solidFill>
              </a:rPr>
              <a:t>Bayes</a:t>
            </a:r>
            <a:r>
              <a:rPr lang="zh-CN" altLang="en-US" sz="2800" b="1" dirty="0">
                <a:solidFill>
                  <a:srgbClr val="0070C0"/>
                </a:solidFill>
              </a:rPr>
              <a:t>法构建系统发生树</a:t>
            </a:r>
            <a:r>
              <a:rPr lang="en-US" altLang="zh-CN" sz="2800" b="1" dirty="0">
                <a:solidFill>
                  <a:srgbClr val="0070C0"/>
                </a:solidFill>
              </a:rPr>
              <a:t>: </a:t>
            </a:r>
            <a:r>
              <a:rPr lang="en-US" altLang="zh-CN" sz="2800" b="1" dirty="0" err="1">
                <a:solidFill>
                  <a:srgbClr val="0070C0"/>
                </a:solidFill>
              </a:rPr>
              <a:t>Mrbayes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7A390A5-8612-410F-B7B5-6BED61D0D071}"/>
              </a:ext>
            </a:extLst>
          </p:cNvPr>
          <p:cNvSpPr txBox="1"/>
          <p:nvPr/>
        </p:nvSpPr>
        <p:spPr>
          <a:xfrm>
            <a:off x="3088891" y="1033705"/>
            <a:ext cx="6391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(0) NEXUS </a:t>
            </a:r>
            <a:r>
              <a:rPr lang="zh-CN" altLang="en-US" sz="2400" b="1" dirty="0"/>
              <a:t>格式的文件可以加入软件运行参数</a:t>
            </a:r>
            <a:r>
              <a:rPr lang="en-US" altLang="zh-CN" sz="2400" b="1" dirty="0"/>
              <a:t>:</a:t>
            </a:r>
            <a:endParaRPr lang="zh-CN" altLang="en-US" sz="2400" b="1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CE2358C-DFAA-41BF-B8A1-8217E7DAE7C5}"/>
              </a:ext>
            </a:extLst>
          </p:cNvPr>
          <p:cNvSpPr txBox="1"/>
          <p:nvPr/>
        </p:nvSpPr>
        <p:spPr>
          <a:xfrm>
            <a:off x="2790825" y="1495370"/>
            <a:ext cx="7591425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0" dirty="0">
                <a:solidFill>
                  <a:srgbClr val="3B3B3B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AT1G73730.1  NEDGVTGSEL-PQ-YQSGILSPLTDLD-FDYGGFGDDFSWFGA</a:t>
            </a:r>
          </a:p>
          <a:p>
            <a:r>
              <a:rPr lang="en-US" altLang="zh-CN" sz="2000" b="0" dirty="0">
                <a:solidFill>
                  <a:srgbClr val="3B3B3B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AT5G10120.1  RSDNVNLNQL-TK-SDRSDNVNRSAFSVWDMGCEDKDIYM-FD</a:t>
            </a:r>
          </a:p>
          <a:p>
            <a:r>
              <a:rPr lang="en-US" altLang="zh-CN" sz="2000" b="0" dirty="0">
                <a:solidFill>
                  <a:srgbClr val="3B3B3B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AT5G65100.1  QTSTVDLNQL-PDHSDSNQTMNEDDISLWDMGCEDKDIYMSQD</a:t>
            </a:r>
          </a:p>
          <a:p>
            <a:r>
              <a:rPr lang="en-US" altLang="zh-CN" sz="2000" b="0" dirty="0">
                <a:solidFill>
                  <a:srgbClr val="3B3B3B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AT5G21120.1  STLNQNLGLVLPTDFNGGEETVGTENNLHNQG-QELPTSW-IQ</a:t>
            </a:r>
          </a:p>
          <a:p>
            <a:r>
              <a:rPr lang="en-US" altLang="zh-CN" sz="2000" b="0" dirty="0">
                <a:solidFill>
                  <a:srgbClr val="3B3B3B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AT2G27050.1  DWQTGAM------------EGMGKQQQ---QQQQQQDVSI-WF</a:t>
            </a:r>
          </a:p>
          <a:p>
            <a:r>
              <a:rPr lang="en-US" altLang="zh-CN" sz="2000" b="0" dirty="0">
                <a:solidFill>
                  <a:srgbClr val="3B3B3B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AT3G20770.1  DMSMP--------------GVVGTMDG---MQQKQQDVSI-WF</a:t>
            </a:r>
          </a:p>
          <a:p>
            <a:r>
              <a:rPr lang="en-US" altLang="zh-CN" sz="2000" b="0" dirty="0">
                <a:solidFill>
                  <a:srgbClr val="3B3B3B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;</a:t>
            </a:r>
          </a:p>
          <a:p>
            <a:r>
              <a:rPr lang="en-US" altLang="zh-CN" sz="2000" b="0" dirty="0">
                <a:solidFill>
                  <a:srgbClr val="3B3B3B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end;</a:t>
            </a:r>
          </a:p>
          <a:p>
            <a:br>
              <a:rPr lang="en-US" altLang="zh-CN" sz="2000" b="0" dirty="0">
                <a:solidFill>
                  <a:srgbClr val="3B3B3B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</a:br>
            <a:r>
              <a:rPr lang="en-US" altLang="zh-CN" sz="2000" b="1" dirty="0">
                <a:solidFill>
                  <a:srgbClr val="C00000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begin </a:t>
            </a:r>
            <a:r>
              <a:rPr lang="en-US" altLang="zh-CN" sz="2000" b="1" dirty="0" err="1">
                <a:solidFill>
                  <a:srgbClr val="C00000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mrbayes</a:t>
            </a:r>
            <a:r>
              <a:rPr lang="en-US" altLang="zh-CN" sz="2000" b="1" dirty="0">
                <a:solidFill>
                  <a:srgbClr val="C00000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;</a:t>
            </a:r>
          </a:p>
          <a:p>
            <a:r>
              <a:rPr lang="en-US" altLang="zh-CN" sz="2000" b="1" dirty="0">
                <a:solidFill>
                  <a:srgbClr val="C00000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        set </a:t>
            </a:r>
            <a:r>
              <a:rPr lang="en-US" altLang="zh-CN" sz="2000" b="1" dirty="0" err="1">
                <a:solidFill>
                  <a:srgbClr val="C00000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autoclose</a:t>
            </a:r>
            <a:r>
              <a:rPr lang="en-US" altLang="zh-CN" sz="2000" b="1" dirty="0">
                <a:solidFill>
                  <a:srgbClr val="C00000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=yes;</a:t>
            </a:r>
          </a:p>
          <a:p>
            <a:r>
              <a:rPr lang="en-US" altLang="zh-CN" sz="2000" b="1" dirty="0">
                <a:solidFill>
                  <a:srgbClr val="C00000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        </a:t>
            </a:r>
            <a:r>
              <a:rPr lang="en-US" altLang="zh-CN" sz="2000" b="1" dirty="0" err="1">
                <a:solidFill>
                  <a:srgbClr val="C00000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prset</a:t>
            </a:r>
            <a:r>
              <a:rPr lang="en-US" altLang="zh-CN" sz="2000" b="1" dirty="0">
                <a:solidFill>
                  <a:srgbClr val="C00000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 </a:t>
            </a:r>
            <a:r>
              <a:rPr lang="en-US" altLang="zh-CN" sz="2000" b="1" dirty="0" err="1">
                <a:solidFill>
                  <a:srgbClr val="C00000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aamodelpr</a:t>
            </a:r>
            <a:r>
              <a:rPr lang="en-US" altLang="zh-CN" sz="2000" b="1" dirty="0">
                <a:solidFill>
                  <a:srgbClr val="C00000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=mixed;</a:t>
            </a:r>
          </a:p>
          <a:p>
            <a:r>
              <a:rPr lang="en-US" altLang="zh-CN" sz="2000" b="1" dirty="0">
                <a:solidFill>
                  <a:srgbClr val="C00000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        </a:t>
            </a:r>
            <a:r>
              <a:rPr lang="en-US" altLang="zh-CN" sz="2000" b="1" dirty="0" err="1">
                <a:solidFill>
                  <a:srgbClr val="C00000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lset</a:t>
            </a:r>
            <a:r>
              <a:rPr lang="en-US" altLang="zh-CN" sz="2000" b="1" dirty="0">
                <a:solidFill>
                  <a:srgbClr val="C00000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 rates=</a:t>
            </a:r>
            <a:r>
              <a:rPr lang="en-US" altLang="zh-CN" sz="2000" b="1" dirty="0" err="1">
                <a:solidFill>
                  <a:srgbClr val="C00000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invgamma</a:t>
            </a:r>
            <a:r>
              <a:rPr lang="en-US" altLang="zh-CN" sz="2000" b="1" dirty="0">
                <a:solidFill>
                  <a:srgbClr val="C00000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;</a:t>
            </a:r>
          </a:p>
          <a:p>
            <a:r>
              <a:rPr lang="en-US" altLang="zh-CN" sz="2000" b="1" dirty="0">
                <a:solidFill>
                  <a:srgbClr val="C00000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        </a:t>
            </a:r>
            <a:r>
              <a:rPr lang="en-US" altLang="zh-CN" sz="2000" b="1" dirty="0" err="1">
                <a:solidFill>
                  <a:srgbClr val="C00000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mcmc</a:t>
            </a:r>
            <a:r>
              <a:rPr lang="en-US" altLang="zh-CN" sz="2000" b="1" dirty="0">
                <a:solidFill>
                  <a:srgbClr val="C00000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 </a:t>
            </a:r>
            <a:r>
              <a:rPr lang="en-US" altLang="zh-CN" sz="2000" b="1" dirty="0" err="1">
                <a:solidFill>
                  <a:srgbClr val="C00000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ngen</a:t>
            </a:r>
            <a:r>
              <a:rPr lang="en-US" altLang="zh-CN" sz="2000" b="1" dirty="0">
                <a:solidFill>
                  <a:srgbClr val="C00000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=500 </a:t>
            </a:r>
            <a:r>
              <a:rPr lang="en-US" altLang="zh-CN" sz="2000" b="1" dirty="0" err="1">
                <a:solidFill>
                  <a:srgbClr val="C00000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samplefreq</a:t>
            </a:r>
            <a:r>
              <a:rPr lang="en-US" altLang="zh-CN" sz="2000" b="1" dirty="0">
                <a:solidFill>
                  <a:srgbClr val="C00000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=100 </a:t>
            </a:r>
            <a:r>
              <a:rPr lang="en-US" altLang="zh-CN" sz="2000" b="1" dirty="0" err="1">
                <a:solidFill>
                  <a:srgbClr val="C00000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printfreq</a:t>
            </a:r>
            <a:r>
              <a:rPr lang="en-US" altLang="zh-CN" sz="2000" b="1" dirty="0">
                <a:solidFill>
                  <a:srgbClr val="C00000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=100;</a:t>
            </a:r>
          </a:p>
          <a:p>
            <a:r>
              <a:rPr lang="en-US" altLang="zh-CN" sz="2000" b="1" dirty="0">
                <a:solidFill>
                  <a:srgbClr val="C00000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        </a:t>
            </a:r>
            <a:r>
              <a:rPr lang="en-US" altLang="zh-CN" sz="2000" b="1" dirty="0" err="1">
                <a:solidFill>
                  <a:srgbClr val="C00000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sumt</a:t>
            </a:r>
            <a:r>
              <a:rPr lang="en-US" altLang="zh-CN" sz="2000" b="1" dirty="0">
                <a:solidFill>
                  <a:srgbClr val="C00000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 </a:t>
            </a:r>
            <a:r>
              <a:rPr lang="en-US" altLang="zh-CN" sz="2000" b="1" dirty="0" err="1">
                <a:solidFill>
                  <a:srgbClr val="C00000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burnin</a:t>
            </a:r>
            <a:r>
              <a:rPr lang="en-US" altLang="zh-CN" sz="2000" b="1" dirty="0">
                <a:solidFill>
                  <a:srgbClr val="C00000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=125;</a:t>
            </a:r>
          </a:p>
          <a:p>
            <a:r>
              <a:rPr lang="en-US" altLang="zh-CN" sz="2000" b="1" dirty="0">
                <a:solidFill>
                  <a:srgbClr val="C00000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end;</a:t>
            </a:r>
          </a:p>
        </p:txBody>
      </p:sp>
    </p:spTree>
    <p:extLst>
      <p:ext uri="{BB962C8B-B14F-4D97-AF65-F5344CB8AC3E}">
        <p14:creationId xmlns:p14="http://schemas.microsoft.com/office/powerpoint/2010/main" val="3450090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C5B32234-B4E7-4ECD-A098-C8DE2007D2E8}"/>
              </a:ext>
            </a:extLst>
          </p:cNvPr>
          <p:cNvSpPr txBox="1"/>
          <p:nvPr/>
        </p:nvSpPr>
        <p:spPr>
          <a:xfrm>
            <a:off x="0" y="390059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70C0"/>
                </a:solidFill>
              </a:rPr>
              <a:t>Bayes</a:t>
            </a:r>
            <a:r>
              <a:rPr lang="zh-CN" altLang="en-US" sz="2800" b="1" dirty="0">
                <a:solidFill>
                  <a:srgbClr val="0070C0"/>
                </a:solidFill>
              </a:rPr>
              <a:t>法构建系统发生树</a:t>
            </a:r>
            <a:r>
              <a:rPr lang="en-US" altLang="zh-CN" sz="2800" b="1" dirty="0">
                <a:solidFill>
                  <a:srgbClr val="0070C0"/>
                </a:solidFill>
              </a:rPr>
              <a:t>: </a:t>
            </a:r>
            <a:r>
              <a:rPr lang="en-US" altLang="zh-CN" sz="2800" b="1" dirty="0" err="1">
                <a:solidFill>
                  <a:srgbClr val="0070C0"/>
                </a:solidFill>
              </a:rPr>
              <a:t>Mrbayes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7A390A5-8612-410F-B7B5-6BED61D0D071}"/>
              </a:ext>
            </a:extLst>
          </p:cNvPr>
          <p:cNvSpPr txBox="1"/>
          <p:nvPr/>
        </p:nvSpPr>
        <p:spPr>
          <a:xfrm>
            <a:off x="3088891" y="1033705"/>
            <a:ext cx="7007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(1) </a:t>
            </a:r>
            <a:r>
              <a:rPr lang="zh-CN" altLang="en-US" sz="2400" b="1" dirty="0"/>
              <a:t>向生成的</a:t>
            </a:r>
            <a:r>
              <a:rPr lang="en-US" altLang="zh-CN" sz="2400" b="1" dirty="0"/>
              <a:t>NEXUS </a:t>
            </a:r>
            <a:r>
              <a:rPr lang="zh-CN" altLang="en-US" sz="2400" b="1" dirty="0"/>
              <a:t>格式的文件末尾追加运行参数</a:t>
            </a:r>
            <a:r>
              <a:rPr lang="en-US" altLang="zh-CN" sz="2400" b="1" dirty="0"/>
              <a:t>:</a:t>
            </a:r>
            <a:endParaRPr lang="zh-CN" altLang="en-US" sz="2400" b="1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CE2358C-DFAA-41BF-B8A1-8217E7DAE7C5}"/>
              </a:ext>
            </a:extLst>
          </p:cNvPr>
          <p:cNvSpPr txBox="1"/>
          <p:nvPr/>
        </p:nvSpPr>
        <p:spPr>
          <a:xfrm>
            <a:off x="2790825" y="1800170"/>
            <a:ext cx="828675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0" dirty="0">
                <a:solidFill>
                  <a:srgbClr val="008000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# !!! use &gt;&gt; not &gt; !!!</a:t>
            </a:r>
            <a:endParaRPr lang="en-US" altLang="zh-CN" sz="2800" b="0" dirty="0">
              <a:solidFill>
                <a:srgbClr val="3B3B3B"/>
              </a:solidFill>
              <a:effectLst/>
              <a:latin typeface="Sarasa Mono SC" panose="02000509000000000000" pitchFamily="49" charset="-122"/>
              <a:ea typeface="Sarasa Mono SC" panose="02000509000000000000" pitchFamily="49" charset="-122"/>
            </a:endParaRPr>
          </a:p>
          <a:p>
            <a:r>
              <a:rPr lang="en-US" altLang="zh-CN" sz="2800" b="0" dirty="0">
                <a:solidFill>
                  <a:srgbClr val="795E26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echo</a:t>
            </a:r>
            <a:r>
              <a:rPr lang="en-US" altLang="zh-CN" sz="2800" b="0" dirty="0">
                <a:solidFill>
                  <a:srgbClr val="3B3B3B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 </a:t>
            </a:r>
            <a:r>
              <a:rPr lang="en-US" altLang="zh-CN" sz="2800" b="0" dirty="0">
                <a:solidFill>
                  <a:srgbClr val="A31515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"begin </a:t>
            </a:r>
            <a:r>
              <a:rPr lang="en-US" altLang="zh-CN" sz="2800" b="0" dirty="0" err="1">
                <a:solidFill>
                  <a:srgbClr val="A31515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mrbayes</a:t>
            </a:r>
            <a:r>
              <a:rPr lang="en-US" altLang="zh-CN" sz="2800" b="0" dirty="0">
                <a:solidFill>
                  <a:srgbClr val="A31515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;</a:t>
            </a:r>
            <a:endParaRPr lang="en-US" altLang="zh-CN" sz="2800" b="0" dirty="0">
              <a:solidFill>
                <a:srgbClr val="3B3B3B"/>
              </a:solidFill>
              <a:effectLst/>
              <a:latin typeface="Sarasa Mono SC" panose="02000509000000000000" pitchFamily="49" charset="-122"/>
              <a:ea typeface="Sarasa Mono SC" panose="02000509000000000000" pitchFamily="49" charset="-122"/>
            </a:endParaRPr>
          </a:p>
          <a:p>
            <a:r>
              <a:rPr lang="en-US" altLang="zh-CN" sz="2800" b="0" dirty="0">
                <a:solidFill>
                  <a:srgbClr val="A31515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        set </a:t>
            </a:r>
            <a:r>
              <a:rPr lang="en-US" altLang="zh-CN" sz="2800" b="0" dirty="0" err="1">
                <a:solidFill>
                  <a:srgbClr val="A31515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autoclose</a:t>
            </a:r>
            <a:r>
              <a:rPr lang="en-US" altLang="zh-CN" sz="2800" b="0" dirty="0">
                <a:solidFill>
                  <a:srgbClr val="A31515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=yes;</a:t>
            </a:r>
            <a:endParaRPr lang="en-US" altLang="zh-CN" sz="2800" b="0" dirty="0">
              <a:solidFill>
                <a:srgbClr val="3B3B3B"/>
              </a:solidFill>
              <a:effectLst/>
              <a:latin typeface="Sarasa Mono SC" panose="02000509000000000000" pitchFamily="49" charset="-122"/>
              <a:ea typeface="Sarasa Mono SC" panose="02000509000000000000" pitchFamily="49" charset="-122"/>
            </a:endParaRPr>
          </a:p>
          <a:p>
            <a:r>
              <a:rPr lang="en-US" altLang="zh-CN" sz="2800" b="0" dirty="0">
                <a:solidFill>
                  <a:srgbClr val="A31515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        </a:t>
            </a:r>
            <a:r>
              <a:rPr lang="en-US" altLang="zh-CN" sz="2800" b="0" dirty="0" err="1">
                <a:solidFill>
                  <a:srgbClr val="A31515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prset</a:t>
            </a:r>
            <a:r>
              <a:rPr lang="en-US" altLang="zh-CN" sz="2800" b="0" dirty="0">
                <a:solidFill>
                  <a:srgbClr val="A31515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 </a:t>
            </a:r>
            <a:r>
              <a:rPr lang="en-US" altLang="zh-CN" sz="2800" b="0" dirty="0" err="1">
                <a:solidFill>
                  <a:srgbClr val="A31515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aamodelpr</a:t>
            </a:r>
            <a:r>
              <a:rPr lang="en-US" altLang="zh-CN" sz="2800" b="0" dirty="0">
                <a:solidFill>
                  <a:srgbClr val="A31515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=mixed;</a:t>
            </a:r>
            <a:endParaRPr lang="en-US" altLang="zh-CN" sz="2800" b="0" dirty="0">
              <a:solidFill>
                <a:srgbClr val="3B3B3B"/>
              </a:solidFill>
              <a:effectLst/>
              <a:latin typeface="Sarasa Mono SC" panose="02000509000000000000" pitchFamily="49" charset="-122"/>
              <a:ea typeface="Sarasa Mono SC" panose="02000509000000000000" pitchFamily="49" charset="-122"/>
            </a:endParaRPr>
          </a:p>
          <a:p>
            <a:r>
              <a:rPr lang="en-US" altLang="zh-CN" sz="2800" b="0" dirty="0">
                <a:solidFill>
                  <a:srgbClr val="A31515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        </a:t>
            </a:r>
            <a:r>
              <a:rPr lang="en-US" altLang="zh-CN" sz="2800" b="0" dirty="0" err="1">
                <a:solidFill>
                  <a:srgbClr val="A31515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lset</a:t>
            </a:r>
            <a:r>
              <a:rPr lang="en-US" altLang="zh-CN" sz="2800" b="0" dirty="0">
                <a:solidFill>
                  <a:srgbClr val="A31515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 rates=</a:t>
            </a:r>
            <a:r>
              <a:rPr lang="en-US" altLang="zh-CN" sz="2800" b="0" dirty="0" err="1">
                <a:solidFill>
                  <a:srgbClr val="A31515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invgamma</a:t>
            </a:r>
            <a:r>
              <a:rPr lang="en-US" altLang="zh-CN" sz="2800" b="0" dirty="0">
                <a:solidFill>
                  <a:srgbClr val="A31515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;</a:t>
            </a:r>
            <a:endParaRPr lang="en-US" altLang="zh-CN" sz="2800" b="0" dirty="0">
              <a:solidFill>
                <a:srgbClr val="3B3B3B"/>
              </a:solidFill>
              <a:effectLst/>
              <a:latin typeface="Sarasa Mono SC" panose="02000509000000000000" pitchFamily="49" charset="-122"/>
              <a:ea typeface="Sarasa Mono SC" panose="02000509000000000000" pitchFamily="49" charset="-122"/>
            </a:endParaRPr>
          </a:p>
          <a:p>
            <a:r>
              <a:rPr lang="en-US" altLang="zh-CN" sz="2800" b="0" dirty="0">
                <a:solidFill>
                  <a:srgbClr val="A31515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        </a:t>
            </a:r>
            <a:r>
              <a:rPr lang="en-US" altLang="zh-CN" sz="2800" b="0" dirty="0" err="1">
                <a:solidFill>
                  <a:srgbClr val="A31515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mcmc</a:t>
            </a:r>
            <a:r>
              <a:rPr lang="en-US" altLang="zh-CN" sz="2800" b="0" dirty="0">
                <a:solidFill>
                  <a:srgbClr val="A31515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 </a:t>
            </a:r>
            <a:r>
              <a:rPr lang="en-US" altLang="zh-CN" sz="2800" b="0" dirty="0" err="1">
                <a:solidFill>
                  <a:srgbClr val="A31515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ngen</a:t>
            </a:r>
            <a:r>
              <a:rPr lang="en-US" altLang="zh-CN" sz="2800" b="0" dirty="0">
                <a:solidFill>
                  <a:srgbClr val="A31515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=500 </a:t>
            </a:r>
            <a:r>
              <a:rPr lang="en-US" altLang="zh-CN" sz="2800" b="0" dirty="0" err="1">
                <a:solidFill>
                  <a:srgbClr val="A31515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samplefreq</a:t>
            </a:r>
            <a:r>
              <a:rPr lang="en-US" altLang="zh-CN" sz="2800" b="0" dirty="0">
                <a:solidFill>
                  <a:srgbClr val="A31515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=100 </a:t>
            </a:r>
            <a:r>
              <a:rPr lang="en-US" altLang="zh-CN" sz="2800" b="0" dirty="0" err="1">
                <a:solidFill>
                  <a:srgbClr val="A31515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printfreq</a:t>
            </a:r>
            <a:r>
              <a:rPr lang="en-US" altLang="zh-CN" sz="2800" b="0" dirty="0">
                <a:solidFill>
                  <a:srgbClr val="A31515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=100;</a:t>
            </a:r>
            <a:endParaRPr lang="en-US" altLang="zh-CN" sz="2800" b="0" dirty="0">
              <a:solidFill>
                <a:srgbClr val="3B3B3B"/>
              </a:solidFill>
              <a:effectLst/>
              <a:latin typeface="Sarasa Mono SC" panose="02000509000000000000" pitchFamily="49" charset="-122"/>
              <a:ea typeface="Sarasa Mono SC" panose="02000509000000000000" pitchFamily="49" charset="-122"/>
            </a:endParaRPr>
          </a:p>
          <a:p>
            <a:r>
              <a:rPr lang="en-US" altLang="zh-CN" sz="2800" b="0" dirty="0">
                <a:solidFill>
                  <a:srgbClr val="A31515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        </a:t>
            </a:r>
            <a:r>
              <a:rPr lang="en-US" altLang="zh-CN" sz="2800" b="0" dirty="0" err="1">
                <a:solidFill>
                  <a:srgbClr val="A31515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sumt</a:t>
            </a:r>
            <a:r>
              <a:rPr lang="en-US" altLang="zh-CN" sz="2800" b="0" dirty="0">
                <a:solidFill>
                  <a:srgbClr val="A31515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 </a:t>
            </a:r>
            <a:r>
              <a:rPr lang="en-US" altLang="zh-CN" sz="2800" b="0" dirty="0" err="1">
                <a:solidFill>
                  <a:srgbClr val="A31515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burnin</a:t>
            </a:r>
            <a:r>
              <a:rPr lang="en-US" altLang="zh-CN" sz="2800" b="0" dirty="0">
                <a:solidFill>
                  <a:srgbClr val="A31515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=125;</a:t>
            </a:r>
            <a:endParaRPr lang="en-US" altLang="zh-CN" sz="2800" b="0" dirty="0">
              <a:solidFill>
                <a:srgbClr val="3B3B3B"/>
              </a:solidFill>
              <a:effectLst/>
              <a:latin typeface="Sarasa Mono SC" panose="02000509000000000000" pitchFamily="49" charset="-122"/>
              <a:ea typeface="Sarasa Mono SC" panose="02000509000000000000" pitchFamily="49" charset="-122"/>
            </a:endParaRPr>
          </a:p>
          <a:p>
            <a:r>
              <a:rPr lang="en-US" altLang="zh-CN" sz="2800" b="0" dirty="0">
                <a:solidFill>
                  <a:srgbClr val="A31515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end;"</a:t>
            </a:r>
            <a:r>
              <a:rPr lang="en-US" altLang="zh-CN" sz="2800" b="0" dirty="0">
                <a:solidFill>
                  <a:srgbClr val="3B3B3B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 </a:t>
            </a:r>
            <a:r>
              <a:rPr lang="en-US" altLang="zh-CN" sz="28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arasa Mono SC" panose="02000509000000000000" pitchFamily="49" charset="-122"/>
                <a:ea typeface="Sarasa Mono SC" panose="02000509000000000000" pitchFamily="49" charset="-122"/>
              </a:rPr>
              <a:t>&gt;&gt;</a:t>
            </a:r>
            <a:r>
              <a:rPr lang="en-US" altLang="zh-CN" sz="2800" b="0" dirty="0">
                <a:solidFill>
                  <a:srgbClr val="3B3B3B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 </a:t>
            </a:r>
            <a:r>
              <a:rPr lang="en-US" altLang="zh-CN" sz="2800" b="0" dirty="0">
                <a:solidFill>
                  <a:srgbClr val="A31515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ein3.nex</a:t>
            </a:r>
            <a:endParaRPr lang="en-US" altLang="zh-CN" sz="2800" b="0" dirty="0">
              <a:solidFill>
                <a:srgbClr val="3B3B3B"/>
              </a:solidFill>
              <a:effectLst/>
              <a:latin typeface="Sarasa Mono SC" panose="02000509000000000000" pitchFamily="49" charset="-122"/>
              <a:ea typeface="Sarasa Mono SC" panose="02000509000000000000" pitchFamily="49" charset="-122"/>
            </a:endParaRPr>
          </a:p>
          <a:p>
            <a:endParaRPr lang="en-US" altLang="zh-CN" sz="2800" b="1" dirty="0">
              <a:solidFill>
                <a:srgbClr val="C00000"/>
              </a:solidFill>
              <a:effectLst/>
              <a:latin typeface="Sarasa Mono SC" panose="02000509000000000000" pitchFamily="49" charset="-122"/>
              <a:ea typeface="Sarasa Mono SC" panose="02000509000000000000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302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C5B32234-B4E7-4ECD-A098-C8DE2007D2E8}"/>
              </a:ext>
            </a:extLst>
          </p:cNvPr>
          <p:cNvSpPr txBox="1"/>
          <p:nvPr/>
        </p:nvSpPr>
        <p:spPr>
          <a:xfrm>
            <a:off x="0" y="390059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70C0"/>
                </a:solidFill>
              </a:rPr>
              <a:t>Bayes</a:t>
            </a:r>
            <a:r>
              <a:rPr lang="zh-CN" altLang="en-US" sz="2800" b="1" dirty="0">
                <a:solidFill>
                  <a:srgbClr val="0070C0"/>
                </a:solidFill>
              </a:rPr>
              <a:t>法构建系统发生树</a:t>
            </a:r>
            <a:r>
              <a:rPr lang="en-US" altLang="zh-CN" sz="2800" b="1" dirty="0">
                <a:solidFill>
                  <a:srgbClr val="0070C0"/>
                </a:solidFill>
              </a:rPr>
              <a:t>: </a:t>
            </a:r>
            <a:r>
              <a:rPr lang="en-US" altLang="zh-CN" sz="2800" b="1" dirty="0" err="1">
                <a:solidFill>
                  <a:srgbClr val="0070C0"/>
                </a:solidFill>
              </a:rPr>
              <a:t>Mrbayes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7A390A5-8612-410F-B7B5-6BED61D0D071}"/>
              </a:ext>
            </a:extLst>
          </p:cNvPr>
          <p:cNvSpPr txBox="1"/>
          <p:nvPr/>
        </p:nvSpPr>
        <p:spPr>
          <a:xfrm>
            <a:off x="3260341" y="1176580"/>
            <a:ext cx="2533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(2) </a:t>
            </a:r>
            <a:r>
              <a:rPr lang="zh-CN" altLang="en-US" sz="2400" b="1" dirty="0"/>
              <a:t>运行 </a:t>
            </a:r>
            <a:r>
              <a:rPr lang="en-US" altLang="zh-CN" sz="2400" b="1" dirty="0" err="1"/>
              <a:t>mrbayes</a:t>
            </a:r>
            <a:endParaRPr lang="zh-CN" altLang="en-US" sz="2400" b="1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CE2358C-DFAA-41BF-B8A1-8217E7DAE7C5}"/>
              </a:ext>
            </a:extLst>
          </p:cNvPr>
          <p:cNvSpPr txBox="1"/>
          <p:nvPr/>
        </p:nvSpPr>
        <p:spPr>
          <a:xfrm>
            <a:off x="2952750" y="2124020"/>
            <a:ext cx="940117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0" dirty="0">
                <a:solidFill>
                  <a:srgbClr val="008000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# run </a:t>
            </a:r>
            <a:r>
              <a:rPr lang="en-US" altLang="zh-CN" sz="2800" b="0" dirty="0" err="1">
                <a:solidFill>
                  <a:srgbClr val="008000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mrbayes</a:t>
            </a:r>
            <a:endParaRPr lang="en-US" altLang="zh-CN" sz="2800" b="0" dirty="0">
              <a:solidFill>
                <a:srgbClr val="3B3B3B"/>
              </a:solidFill>
              <a:effectLst/>
              <a:latin typeface="Sarasa Mono SC" panose="02000509000000000000" pitchFamily="49" charset="-122"/>
              <a:ea typeface="Sarasa Mono SC" panose="02000509000000000000" pitchFamily="49" charset="-122"/>
            </a:endParaRPr>
          </a:p>
          <a:p>
            <a:r>
              <a:rPr lang="en-US" altLang="zh-CN" sz="2800" b="0" dirty="0">
                <a:solidFill>
                  <a:srgbClr val="795E26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mb</a:t>
            </a:r>
            <a:endParaRPr lang="en-US" altLang="zh-CN" sz="2800" b="0" dirty="0">
              <a:solidFill>
                <a:srgbClr val="3B3B3B"/>
              </a:solidFill>
              <a:effectLst/>
              <a:latin typeface="Sarasa Mono SC" panose="02000509000000000000" pitchFamily="49" charset="-122"/>
              <a:ea typeface="Sarasa Mono SC" panose="02000509000000000000" pitchFamily="49" charset="-122"/>
            </a:endParaRPr>
          </a:p>
          <a:p>
            <a:r>
              <a:rPr lang="en-US" altLang="zh-CN" sz="2800" b="0" dirty="0">
                <a:solidFill>
                  <a:srgbClr val="008000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# execute the analysis</a:t>
            </a:r>
            <a:endParaRPr lang="en-US" altLang="zh-CN" sz="2800" b="0" dirty="0">
              <a:solidFill>
                <a:srgbClr val="3B3B3B"/>
              </a:solidFill>
              <a:effectLst/>
              <a:latin typeface="Sarasa Mono SC" panose="02000509000000000000" pitchFamily="49" charset="-122"/>
              <a:ea typeface="Sarasa Mono SC" panose="02000509000000000000" pitchFamily="49" charset="-122"/>
            </a:endParaRPr>
          </a:p>
          <a:p>
            <a:r>
              <a:rPr lang="en-US" altLang="zh-CN" sz="2800" b="0" dirty="0">
                <a:solidFill>
                  <a:srgbClr val="795E26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exe</a:t>
            </a:r>
            <a:r>
              <a:rPr lang="en-US" altLang="zh-CN" sz="2800" b="0" dirty="0">
                <a:solidFill>
                  <a:srgbClr val="3B3B3B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 </a:t>
            </a:r>
            <a:r>
              <a:rPr lang="en-US" altLang="zh-CN" sz="2800" b="0" dirty="0">
                <a:solidFill>
                  <a:srgbClr val="A31515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ein3.nex</a:t>
            </a:r>
            <a:endParaRPr lang="en-US" altLang="zh-CN" sz="2800" b="0" dirty="0">
              <a:solidFill>
                <a:srgbClr val="3B3B3B"/>
              </a:solidFill>
              <a:effectLst/>
              <a:latin typeface="Sarasa Mono SC" panose="02000509000000000000" pitchFamily="49" charset="-122"/>
              <a:ea typeface="Sarasa Mono SC" panose="02000509000000000000" pitchFamily="49" charset="-122"/>
            </a:endParaRPr>
          </a:p>
          <a:p>
            <a:r>
              <a:rPr lang="en-US" altLang="zh-CN" sz="2800" b="0" dirty="0">
                <a:solidFill>
                  <a:srgbClr val="008000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  <a:t># ALL DONE! you will find "ein3.nex.con.tre", that's what you need.</a:t>
            </a:r>
            <a:endParaRPr lang="en-US" altLang="zh-CN" sz="2800" b="0" dirty="0">
              <a:solidFill>
                <a:srgbClr val="3B3B3B"/>
              </a:solidFill>
              <a:effectLst/>
              <a:latin typeface="Sarasa Mono SC" panose="02000509000000000000" pitchFamily="49" charset="-122"/>
              <a:ea typeface="Sarasa Mono SC" panose="02000509000000000000" pitchFamily="49" charset="-122"/>
            </a:endParaRPr>
          </a:p>
          <a:p>
            <a:br>
              <a:rPr lang="en-US" altLang="zh-CN" sz="2800" b="0" dirty="0">
                <a:solidFill>
                  <a:srgbClr val="3B3B3B"/>
                </a:solidFill>
                <a:effectLst/>
                <a:latin typeface="Sarasa Mono SC" panose="02000509000000000000" pitchFamily="49" charset="-122"/>
                <a:ea typeface="Sarasa Mono SC" panose="02000509000000000000" pitchFamily="49" charset="-122"/>
              </a:rPr>
            </a:br>
            <a:endParaRPr lang="en-US" altLang="zh-CN" sz="2800" b="0" dirty="0">
              <a:solidFill>
                <a:srgbClr val="3B3B3B"/>
              </a:solidFill>
              <a:effectLst/>
              <a:latin typeface="Sarasa Mono SC" panose="02000509000000000000" pitchFamily="49" charset="-122"/>
              <a:ea typeface="Sarasa Mono SC" panose="02000509000000000000" pitchFamily="49" charset="-122"/>
            </a:endParaRPr>
          </a:p>
          <a:p>
            <a:endParaRPr lang="en-US" altLang="zh-CN" sz="2800" b="1" dirty="0">
              <a:solidFill>
                <a:srgbClr val="C00000"/>
              </a:solidFill>
              <a:effectLst/>
              <a:latin typeface="Sarasa Mono SC" panose="02000509000000000000" pitchFamily="49" charset="-122"/>
              <a:ea typeface="Sarasa Mono SC" panose="02000509000000000000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70144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1532B4D2-BCE7-4734-A122-27963EB8E59C}"/>
              </a:ext>
            </a:extLst>
          </p:cNvPr>
          <p:cNvSpPr txBox="1"/>
          <p:nvPr/>
        </p:nvSpPr>
        <p:spPr>
          <a:xfrm>
            <a:off x="0" y="390059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70C0"/>
                </a:solidFill>
              </a:rPr>
              <a:t>系统发生树的可视化</a:t>
            </a:r>
            <a:r>
              <a:rPr lang="en-US" altLang="zh-CN" sz="2800" b="1" dirty="0">
                <a:solidFill>
                  <a:srgbClr val="0070C0"/>
                </a:solidFill>
              </a:rPr>
              <a:t>: </a:t>
            </a:r>
            <a:r>
              <a:rPr lang="en-US" altLang="zh-CN" sz="2800" b="1" dirty="0" err="1">
                <a:solidFill>
                  <a:srgbClr val="0070C0"/>
                </a:solidFill>
              </a:rPr>
              <a:t>iTOL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46CD740-7014-432E-A9B3-FA2FC8DB83C5}"/>
              </a:ext>
            </a:extLst>
          </p:cNvPr>
          <p:cNvSpPr txBox="1"/>
          <p:nvPr/>
        </p:nvSpPr>
        <p:spPr>
          <a:xfrm>
            <a:off x="4084320" y="12097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iTOL</a:t>
            </a:r>
            <a:r>
              <a:rPr lang="zh-CN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在线工具网站（</a:t>
            </a:r>
            <a:r>
              <a:rPr lang="en-US" altLang="zh-CN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hlinkClick r:id="rId2"/>
              </a:rPr>
              <a:t>https://itol.embl.de</a:t>
            </a:r>
            <a:r>
              <a:rPr lang="zh-CN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C14DDC8-6DE3-47C4-9C98-79E9D8FE737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690" y="1692814"/>
            <a:ext cx="5185410" cy="47751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72059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1532B4D2-BCE7-4734-A122-27963EB8E59C}"/>
              </a:ext>
            </a:extLst>
          </p:cNvPr>
          <p:cNvSpPr txBox="1"/>
          <p:nvPr/>
        </p:nvSpPr>
        <p:spPr>
          <a:xfrm>
            <a:off x="0" y="390059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70C0"/>
                </a:solidFill>
              </a:rPr>
              <a:t>系统发生树的可视化</a:t>
            </a:r>
            <a:r>
              <a:rPr lang="en-US" altLang="zh-CN" sz="2800" b="1" dirty="0">
                <a:solidFill>
                  <a:srgbClr val="0070C0"/>
                </a:solidFill>
              </a:rPr>
              <a:t>: </a:t>
            </a:r>
            <a:r>
              <a:rPr lang="en-US" altLang="zh-CN" sz="2800" b="1" dirty="0" err="1">
                <a:solidFill>
                  <a:srgbClr val="0070C0"/>
                </a:solidFill>
              </a:rPr>
              <a:t>iTOL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46CD740-7014-432E-A9B3-FA2FC8DB83C5}"/>
              </a:ext>
            </a:extLst>
          </p:cNvPr>
          <p:cNvSpPr txBox="1"/>
          <p:nvPr/>
        </p:nvSpPr>
        <p:spPr>
          <a:xfrm>
            <a:off x="4061460" y="104534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iTOL</a:t>
            </a:r>
            <a:r>
              <a:rPr lang="zh-CN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在线工具网站（</a:t>
            </a:r>
            <a:r>
              <a:rPr lang="en-US" altLang="zh-CN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hlinkClick r:id="rId2"/>
              </a:rPr>
              <a:t>https://itol.embl.de</a:t>
            </a:r>
            <a:r>
              <a:rPr lang="zh-CN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418EBF6-9F92-48CD-822E-23DC8A4055C4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50" b="27156"/>
          <a:stretch/>
        </p:blipFill>
        <p:spPr bwMode="auto">
          <a:xfrm>
            <a:off x="4166870" y="1414672"/>
            <a:ext cx="4085590" cy="53112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048194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1532B4D2-BCE7-4734-A122-27963EB8E59C}"/>
              </a:ext>
            </a:extLst>
          </p:cNvPr>
          <p:cNvSpPr txBox="1"/>
          <p:nvPr/>
        </p:nvSpPr>
        <p:spPr>
          <a:xfrm>
            <a:off x="0" y="390059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70C0"/>
                </a:solidFill>
              </a:rPr>
              <a:t>系统发生树的可视化</a:t>
            </a:r>
            <a:r>
              <a:rPr lang="en-US" altLang="zh-CN" sz="2800" b="1" dirty="0">
                <a:solidFill>
                  <a:srgbClr val="0070C0"/>
                </a:solidFill>
              </a:rPr>
              <a:t>: </a:t>
            </a:r>
            <a:r>
              <a:rPr lang="en-US" altLang="zh-CN" sz="2800" b="1" dirty="0" err="1">
                <a:solidFill>
                  <a:srgbClr val="0070C0"/>
                </a:solidFill>
              </a:rPr>
              <a:t>iTOL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46CD740-7014-432E-A9B3-FA2FC8DB83C5}"/>
              </a:ext>
            </a:extLst>
          </p:cNvPr>
          <p:cNvSpPr txBox="1"/>
          <p:nvPr/>
        </p:nvSpPr>
        <p:spPr>
          <a:xfrm>
            <a:off x="4084320" y="12097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iTOL</a:t>
            </a:r>
            <a:r>
              <a:rPr lang="zh-CN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在线工具网站（</a:t>
            </a:r>
            <a:r>
              <a:rPr lang="en-US" altLang="zh-CN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hlinkClick r:id="rId2"/>
              </a:rPr>
              <a:t>https://itol.embl.de</a:t>
            </a:r>
            <a:r>
              <a:rPr lang="zh-CN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1C60009-B270-4A47-903C-2ACBB42F947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152582" y="1795583"/>
            <a:ext cx="4587558" cy="467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8905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1532B4D2-BCE7-4734-A122-27963EB8E59C}"/>
              </a:ext>
            </a:extLst>
          </p:cNvPr>
          <p:cNvSpPr txBox="1"/>
          <p:nvPr/>
        </p:nvSpPr>
        <p:spPr>
          <a:xfrm>
            <a:off x="0" y="390059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70C0"/>
                </a:solidFill>
              </a:rPr>
              <a:t>系统发生树的可视化</a:t>
            </a:r>
            <a:r>
              <a:rPr lang="en-US" altLang="zh-CN" sz="2800" b="1" dirty="0">
                <a:solidFill>
                  <a:srgbClr val="0070C0"/>
                </a:solidFill>
              </a:rPr>
              <a:t>: </a:t>
            </a:r>
            <a:r>
              <a:rPr lang="en-US" altLang="zh-CN" sz="2800" b="1" dirty="0" err="1">
                <a:solidFill>
                  <a:srgbClr val="0070C0"/>
                </a:solidFill>
              </a:rPr>
              <a:t>iTOL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46CD740-7014-432E-A9B3-FA2FC8DB83C5}"/>
              </a:ext>
            </a:extLst>
          </p:cNvPr>
          <p:cNvSpPr txBox="1"/>
          <p:nvPr/>
        </p:nvSpPr>
        <p:spPr>
          <a:xfrm>
            <a:off x="4084320" y="12097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iTOL</a:t>
            </a:r>
            <a:r>
              <a:rPr lang="zh-CN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在线工具网站（</a:t>
            </a:r>
            <a:r>
              <a:rPr lang="en-US" altLang="zh-CN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hlinkClick r:id="rId2"/>
              </a:rPr>
              <a:t>https://itol.embl.de</a:t>
            </a:r>
            <a:r>
              <a:rPr lang="zh-CN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DF1FC15-E045-4BF7-B056-1DB285CE385C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5"/>
          <a:stretch/>
        </p:blipFill>
        <p:spPr bwMode="auto">
          <a:xfrm>
            <a:off x="3568064" y="1579126"/>
            <a:ext cx="5248275" cy="50079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523850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74F7A41-E389-430F-B92B-41F992AA803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62" y="2161540"/>
            <a:ext cx="7719378" cy="4238494"/>
          </a:xfrm>
          <a:prstGeom prst="rect">
            <a:avLst/>
          </a:prstGeom>
          <a:noFill/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5497777-C1B7-4312-9A36-C182D82F312B}"/>
              </a:ext>
            </a:extLst>
          </p:cNvPr>
          <p:cNvSpPr txBox="1"/>
          <p:nvPr/>
        </p:nvSpPr>
        <p:spPr>
          <a:xfrm>
            <a:off x="0" y="390059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70C0"/>
                </a:solidFill>
              </a:rPr>
              <a:t>系统发生树的可视化</a:t>
            </a:r>
            <a:r>
              <a:rPr lang="en-US" altLang="zh-CN" sz="2800" b="1" dirty="0">
                <a:solidFill>
                  <a:srgbClr val="0070C0"/>
                </a:solidFill>
              </a:rPr>
              <a:t>: </a:t>
            </a:r>
            <a:r>
              <a:rPr lang="en-US" altLang="zh-CN" sz="2800" b="1" dirty="0" err="1">
                <a:solidFill>
                  <a:srgbClr val="0070C0"/>
                </a:solidFill>
              </a:rPr>
              <a:t>iTOL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5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4B6D3E7-20E5-4E66-A4BF-38C7D603E113}"/>
              </a:ext>
            </a:extLst>
          </p:cNvPr>
          <p:cNvSpPr txBox="1"/>
          <p:nvPr/>
        </p:nvSpPr>
        <p:spPr>
          <a:xfrm>
            <a:off x="0" y="390059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0070C0"/>
                </a:solidFill>
              </a:rPr>
              <a:t>系统发生树构建的一般步骤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D8222ED-2AC3-4602-B513-DB3B331D5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612" y="1282577"/>
            <a:ext cx="6962775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073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4B6D3E7-20E5-4E66-A4BF-38C7D603E113}"/>
              </a:ext>
            </a:extLst>
          </p:cNvPr>
          <p:cNvSpPr txBox="1"/>
          <p:nvPr/>
        </p:nvSpPr>
        <p:spPr>
          <a:xfrm>
            <a:off x="0" y="390059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0070C0"/>
                </a:solidFill>
              </a:rPr>
              <a:t>系统发生树构建的主流方法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E46A64F-9BAA-4BA4-82FC-47E131310DD8}"/>
              </a:ext>
            </a:extLst>
          </p:cNvPr>
          <p:cNvSpPr txBox="1"/>
          <p:nvPr/>
        </p:nvSpPr>
        <p:spPr>
          <a:xfrm>
            <a:off x="582930" y="1727124"/>
            <a:ext cx="11296649" cy="340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zh-CN" sz="2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邻接法（</a:t>
            </a:r>
            <a:r>
              <a:rPr lang="en-US" altLang="zh-CN" sz="2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宋体" panose="02010600030101010101" pitchFamily="2" charset="-122"/>
              </a:rPr>
              <a:t>neighbor-joining</a:t>
            </a:r>
            <a:r>
              <a:rPr lang="zh-CN" altLang="zh-CN" sz="2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宋体" panose="02010600030101010101" pitchFamily="2" charset="-122"/>
              </a:rPr>
              <a:t>NJ</a:t>
            </a:r>
            <a:r>
              <a:rPr lang="zh-CN" altLang="zh-CN" sz="2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zh-CN" altLang="zh-CN" sz="28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通过确定距离最近的成对分类单元使得系统发生树的总距离最小，从而得到唯一的一棵进化树结构。该方法假设少，计算速度快，但缺点是将序列上所有位点同等对待，且当序列进化距离太大时效果不好；</a:t>
            </a:r>
            <a:endParaRPr lang="en-US" altLang="zh-CN" sz="2800" b="1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218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4B6D3E7-20E5-4E66-A4BF-38C7D603E113}"/>
              </a:ext>
            </a:extLst>
          </p:cNvPr>
          <p:cNvSpPr txBox="1"/>
          <p:nvPr/>
        </p:nvSpPr>
        <p:spPr>
          <a:xfrm>
            <a:off x="0" y="390059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0070C0"/>
                </a:solidFill>
              </a:rPr>
              <a:t>系统发生树构建的主流方法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E46A64F-9BAA-4BA4-82FC-47E131310DD8}"/>
              </a:ext>
            </a:extLst>
          </p:cNvPr>
          <p:cNvSpPr txBox="1"/>
          <p:nvPr/>
        </p:nvSpPr>
        <p:spPr>
          <a:xfrm>
            <a:off x="582930" y="1177110"/>
            <a:ext cx="11296649" cy="4265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zh-CN" sz="2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最大似然法（</a:t>
            </a:r>
            <a:r>
              <a:rPr lang="en-US" altLang="zh-CN" sz="2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宋体" panose="02010600030101010101" pitchFamily="2" charset="-122"/>
              </a:rPr>
              <a:t>Maximum likelihood</a:t>
            </a:r>
            <a:r>
              <a:rPr lang="zh-CN" altLang="zh-CN" sz="2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宋体" panose="02010600030101010101" pitchFamily="2" charset="-122"/>
              </a:rPr>
              <a:t>ML</a:t>
            </a:r>
            <a:r>
              <a:rPr lang="zh-CN" altLang="zh-CN" sz="2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zh-CN" altLang="zh-CN" sz="28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考虑每个位点出现残基的似然值，将其进行累加并计算似然函数，寻找似然函数最大的进化树当作最可能的进化树，似然函数的计算需要先确定序列进化的模型，在模型选择正确的前提下，</a:t>
            </a:r>
            <a:r>
              <a:rPr lang="en-US" altLang="zh-CN" sz="28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ML</a:t>
            </a:r>
            <a:r>
              <a:rPr lang="zh-CN" altLang="zh-CN" sz="28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法准确性很高，但其缺点是计算量非常大，当序列和进化单元过多时极为耗时；</a:t>
            </a:r>
            <a:endParaRPr lang="en-US" altLang="zh-CN" sz="2800" b="1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708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4B6D3E7-20E5-4E66-A4BF-38C7D603E113}"/>
              </a:ext>
            </a:extLst>
          </p:cNvPr>
          <p:cNvSpPr txBox="1"/>
          <p:nvPr/>
        </p:nvSpPr>
        <p:spPr>
          <a:xfrm>
            <a:off x="0" y="390059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0070C0"/>
                </a:solidFill>
              </a:rPr>
              <a:t>系统发生树构建的主流方法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E46A64F-9BAA-4BA4-82FC-47E131310DD8}"/>
              </a:ext>
            </a:extLst>
          </p:cNvPr>
          <p:cNvSpPr txBox="1"/>
          <p:nvPr/>
        </p:nvSpPr>
        <p:spPr>
          <a:xfrm>
            <a:off x="582930" y="1177110"/>
            <a:ext cx="11296649" cy="3412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zh-CN" sz="2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贝叶斯推断法（</a:t>
            </a:r>
            <a:r>
              <a:rPr lang="en-US" altLang="zh-CN" sz="2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宋体" panose="02010600030101010101" pitchFamily="2" charset="-122"/>
              </a:rPr>
              <a:t>Bayesian</a:t>
            </a:r>
            <a:r>
              <a:rPr lang="zh-CN" altLang="zh-CN" sz="2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zh-CN" altLang="zh-CN" sz="28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通过蒙特卡罗模拟进化树晚期的可能分布，并通过对参数的后验概率进行评估从而确定最可能的进化树，该方法既能根据进化模型进行推断，又克服了</a:t>
            </a:r>
            <a:r>
              <a:rPr lang="en-US" altLang="zh-CN" sz="28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ML</a:t>
            </a:r>
            <a:r>
              <a:rPr lang="zh-CN" altLang="zh-CN" sz="28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法计算速度慢的问题，是效果比较好的计算方法。</a:t>
            </a:r>
            <a:endParaRPr lang="zh-CN" alt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020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C5B32234-B4E7-4ECD-A098-C8DE2007D2E8}"/>
              </a:ext>
            </a:extLst>
          </p:cNvPr>
          <p:cNvSpPr txBox="1"/>
          <p:nvPr/>
        </p:nvSpPr>
        <p:spPr>
          <a:xfrm>
            <a:off x="0" y="390059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0070C0"/>
                </a:solidFill>
              </a:rPr>
              <a:t>系统发生树的主要存储格式</a:t>
            </a:r>
            <a:r>
              <a:rPr lang="en-US" altLang="zh-CN" sz="3600" b="1" dirty="0">
                <a:solidFill>
                  <a:srgbClr val="0070C0"/>
                </a:solidFill>
              </a:rPr>
              <a:t>: </a:t>
            </a:r>
            <a:r>
              <a:rPr lang="en-US" altLang="zh-CN" sz="3600" b="1" dirty="0" err="1">
                <a:solidFill>
                  <a:srgbClr val="0070C0"/>
                </a:solidFill>
              </a:rPr>
              <a:t>newick</a:t>
            </a:r>
            <a:endParaRPr lang="zh-CN" altLang="en-US" sz="3600" b="1" dirty="0">
              <a:solidFill>
                <a:srgbClr val="0070C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CD51CAA-18AD-4359-8E54-1BCA07ABB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083" y="1340129"/>
            <a:ext cx="3399703" cy="282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32FC2499-4206-410A-A056-007B74E4F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4189" y="4386965"/>
            <a:ext cx="7603620" cy="1589859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Menlo"/>
              </a:rPr>
              <a:t>(B:6.0,(A:5.0,C:3.0,E:4.0):5.0,D:11.0) </a:t>
            </a:r>
            <a:endParaRPr kumimoji="0" lang="en-US" altLang="zh-CN" sz="28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Menlo"/>
              </a:rPr>
              <a:t>(B:6.0,(A:5.0,C:3.0,E:4.0)Ancestor1:5.0,D:11.0) </a:t>
            </a:r>
            <a:endParaRPr kumimoji="0" lang="zh-CN" altLang="zh-CN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295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C5B32234-B4E7-4ECD-A098-C8DE2007D2E8}"/>
              </a:ext>
            </a:extLst>
          </p:cNvPr>
          <p:cNvSpPr txBox="1"/>
          <p:nvPr/>
        </p:nvSpPr>
        <p:spPr>
          <a:xfrm>
            <a:off x="0" y="390059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0070C0"/>
                </a:solidFill>
              </a:rPr>
              <a:t>系统发生树的主要存储格式</a:t>
            </a:r>
            <a:r>
              <a:rPr lang="en-US" altLang="zh-CN" sz="3600" b="1" dirty="0">
                <a:solidFill>
                  <a:srgbClr val="0070C0"/>
                </a:solidFill>
              </a:rPr>
              <a:t>: </a:t>
            </a:r>
            <a:r>
              <a:rPr lang="en-US" altLang="zh-CN" sz="3600" b="1" dirty="0" err="1">
                <a:solidFill>
                  <a:srgbClr val="0070C0"/>
                </a:solidFill>
              </a:rPr>
              <a:t>newick</a:t>
            </a:r>
            <a:endParaRPr lang="zh-CN" altLang="en-US" sz="3600" b="1" dirty="0">
              <a:solidFill>
                <a:srgbClr val="0070C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FA9CF7-7FD2-4334-967D-3EF8E31E1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1408246"/>
            <a:ext cx="7848600" cy="279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62DB111-74AA-4FF7-BF9D-893310F6C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2812" y="4575493"/>
            <a:ext cx="6846426" cy="553998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Menlo"/>
              </a:rPr>
              <a:t>(A:0.1,B:0.2,(C:0.3,D:0.4)E:0.5)F</a:t>
            </a:r>
            <a:r>
              <a:rPr kumimoji="0" lang="zh-CN" altLang="zh-CN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CN" altLang="zh-CN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042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C5B32234-B4E7-4ECD-A098-C8DE2007D2E8}"/>
              </a:ext>
            </a:extLst>
          </p:cNvPr>
          <p:cNvSpPr txBox="1"/>
          <p:nvPr/>
        </p:nvSpPr>
        <p:spPr>
          <a:xfrm>
            <a:off x="0" y="390059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0070C0"/>
                </a:solidFill>
              </a:rPr>
              <a:t>命令行下的多序列比对可视化工具</a:t>
            </a:r>
            <a:r>
              <a:rPr lang="en-US" altLang="zh-CN" sz="3600" b="1" dirty="0">
                <a:solidFill>
                  <a:srgbClr val="0070C0"/>
                </a:solidFill>
              </a:rPr>
              <a:t>:</a:t>
            </a:r>
            <a:r>
              <a:rPr lang="en-US" altLang="zh-CN" sz="3600" b="1" dirty="0" err="1">
                <a:solidFill>
                  <a:srgbClr val="0070C0"/>
                </a:solidFill>
              </a:rPr>
              <a:t>alen</a:t>
            </a:r>
            <a:endParaRPr lang="zh-CN" altLang="en-US" sz="3600" b="1" dirty="0">
              <a:solidFill>
                <a:srgbClr val="0070C0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7CDAC7A-F39B-4190-A561-F74E18688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0" y="2730261"/>
            <a:ext cx="11338560" cy="1259137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BDFEBC3D-7FDB-4DD3-BB8D-17FAC0C6C97F}"/>
              </a:ext>
            </a:extLst>
          </p:cNvPr>
          <p:cNvSpPr txBox="1"/>
          <p:nvPr/>
        </p:nvSpPr>
        <p:spPr>
          <a:xfrm>
            <a:off x="3765688" y="1523875"/>
            <a:ext cx="4660624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/>
              <a:t> </a:t>
            </a:r>
            <a:r>
              <a:rPr lang="en-US" altLang="zh-CN" sz="2800" b="1" dirty="0" err="1"/>
              <a:t>alen</a:t>
            </a:r>
            <a:r>
              <a:rPr lang="en-US" altLang="zh-CN" sz="2800" b="1" dirty="0"/>
              <a:t> ein3.aln.fasta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71283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1290</Words>
  <Application>Microsoft Office PowerPoint</Application>
  <PresentationFormat>宽屏</PresentationFormat>
  <Paragraphs>152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4" baseType="lpstr">
      <vt:lpstr>Arial Unicode MS</vt:lpstr>
      <vt:lpstr>Sarasa Mono SC</vt:lpstr>
      <vt:lpstr>等线</vt:lpstr>
      <vt:lpstr>等线 Light</vt:lpstr>
      <vt:lpstr>Arial</vt:lpstr>
      <vt:lpstr>Times New Roman</vt:lpstr>
      <vt:lpstr>Office 主题​​</vt:lpstr>
      <vt:lpstr>生物信息学实验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 Songtao Gui</dc:creator>
  <cp:lastModifiedBy> Songtao Gui</cp:lastModifiedBy>
  <cp:revision>9</cp:revision>
  <dcterms:created xsi:type="dcterms:W3CDTF">2025-10-15T01:22:35Z</dcterms:created>
  <dcterms:modified xsi:type="dcterms:W3CDTF">2025-10-15T07:35:37Z</dcterms:modified>
</cp:coreProperties>
</file>