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84" r:id="rId2"/>
    <p:sldId id="285" r:id="rId3"/>
    <p:sldId id="309" r:id="rId4"/>
    <p:sldId id="310" r:id="rId5"/>
    <p:sldId id="286" r:id="rId6"/>
    <p:sldId id="288" r:id="rId7"/>
    <p:sldId id="289" r:id="rId8"/>
    <p:sldId id="290" r:id="rId9"/>
    <p:sldId id="256" r:id="rId10"/>
    <p:sldId id="261" r:id="rId11"/>
    <p:sldId id="262" r:id="rId12"/>
    <p:sldId id="257" r:id="rId13"/>
    <p:sldId id="258" r:id="rId14"/>
    <p:sldId id="260" r:id="rId15"/>
    <p:sldId id="259" r:id="rId16"/>
    <p:sldId id="263" r:id="rId17"/>
    <p:sldId id="264" r:id="rId18"/>
    <p:sldId id="283" r:id="rId19"/>
    <p:sldId id="266" r:id="rId20"/>
    <p:sldId id="265" r:id="rId21"/>
    <p:sldId id="267" r:id="rId22"/>
    <p:sldId id="268" r:id="rId23"/>
    <p:sldId id="282" r:id="rId24"/>
    <p:sldId id="271" r:id="rId25"/>
    <p:sldId id="315" r:id="rId26"/>
    <p:sldId id="272" r:id="rId27"/>
    <p:sldId id="316" r:id="rId28"/>
    <p:sldId id="318" r:id="rId29"/>
    <p:sldId id="317" r:id="rId30"/>
    <p:sldId id="319" r:id="rId31"/>
    <p:sldId id="320" r:id="rId32"/>
    <p:sldId id="321" r:id="rId33"/>
    <p:sldId id="322" r:id="rId34"/>
    <p:sldId id="323" r:id="rId35"/>
    <p:sldId id="327" r:id="rId36"/>
    <p:sldId id="328" r:id="rId37"/>
    <p:sldId id="329" r:id="rId38"/>
    <p:sldId id="314" r:id="rId39"/>
    <p:sldId id="324" r:id="rId40"/>
    <p:sldId id="325" r:id="rId41"/>
    <p:sldId id="326" r:id="rId42"/>
    <p:sldId id="330" r:id="rId43"/>
    <p:sldId id="308" r:id="rId44"/>
    <p:sldId id="331" r:id="rId45"/>
    <p:sldId id="337" r:id="rId46"/>
    <p:sldId id="332" r:id="rId47"/>
    <p:sldId id="312" r:id="rId48"/>
    <p:sldId id="311" r:id="rId49"/>
    <p:sldId id="269" r:id="rId50"/>
    <p:sldId id="270" r:id="rId51"/>
    <p:sldId id="333" r:id="rId52"/>
    <p:sldId id="287" r:id="rId53"/>
    <p:sldId id="334" r:id="rId54"/>
    <p:sldId id="335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B0D3"/>
    <a:srgbClr val="41A586"/>
    <a:srgbClr val="9CD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6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1668" y="72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15D16-E82A-4606-9884-1A845BEE7A79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6863B-96F4-4C2E-A0F9-6C279E902F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9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6863B-96F4-4C2E-A0F9-6C279E902F8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32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6863B-96F4-4C2E-A0F9-6C279E902F8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41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6863B-96F4-4C2E-A0F9-6C279E902F8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66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2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5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09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4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64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3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99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12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87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98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5ABD-DCEE-434D-A613-7E179C844CD1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A1F5C-6B15-4633-9B95-BEAEC4355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55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3.svg"/><Relationship Id="rId5" Type="http://schemas.openxmlformats.org/officeDocument/2006/relationships/image" Target="../media/image20.jpeg"/><Relationship Id="rId10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sv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C0A8C77-A29D-43F5-9947-7BB9AD4545C1}"/>
              </a:ext>
            </a:extLst>
          </p:cNvPr>
          <p:cNvSpPr txBox="1"/>
          <p:nvPr/>
        </p:nvSpPr>
        <p:spPr>
          <a:xfrm>
            <a:off x="3421007" y="27496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41A586"/>
                </a:solidFill>
              </a:rPr>
              <a:t>生物信息学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15A1292-E97D-4B85-A5FE-A4EE1CBB84BE}"/>
              </a:ext>
            </a:extLst>
          </p:cNvPr>
          <p:cNvGrpSpPr/>
          <p:nvPr/>
        </p:nvGrpSpPr>
        <p:grpSpPr>
          <a:xfrm>
            <a:off x="-479580" y="1542379"/>
            <a:ext cx="10032822" cy="1547446"/>
            <a:chOff x="-479580" y="1881554"/>
            <a:chExt cx="10032822" cy="154744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4C0AC3F-5231-447D-8085-2ED6FA4FEEB9}"/>
                </a:ext>
              </a:extLst>
            </p:cNvPr>
            <p:cNvSpPr/>
            <p:nvPr/>
          </p:nvSpPr>
          <p:spPr>
            <a:xfrm>
              <a:off x="-479580" y="1881554"/>
              <a:ext cx="10032822" cy="154744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7954127-548A-4CD9-A70A-9CD46AD7D15D}"/>
                </a:ext>
              </a:extLst>
            </p:cNvPr>
            <p:cNvSpPr txBox="1"/>
            <p:nvPr/>
          </p:nvSpPr>
          <p:spPr>
            <a:xfrm>
              <a:off x="3941058" y="1990734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第零章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A1E1F9B-3B2D-482A-ABF3-0E15F8BB2034}"/>
                </a:ext>
              </a:extLst>
            </p:cNvPr>
            <p:cNvSpPr txBox="1"/>
            <p:nvPr/>
          </p:nvSpPr>
          <p:spPr>
            <a:xfrm>
              <a:off x="2708472" y="2583670"/>
              <a:ext cx="39180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0070C0"/>
                  </a:solidFill>
                </a:rPr>
                <a:t>关于我</a:t>
              </a:r>
              <a:r>
                <a:rPr lang="en-US" altLang="zh-CN" sz="4000" dirty="0">
                  <a:solidFill>
                    <a:srgbClr val="0070C0"/>
                  </a:solidFill>
                </a:rPr>
                <a:t>,</a:t>
              </a:r>
              <a:r>
                <a:rPr lang="zh-CN" altLang="en-US" sz="4000" dirty="0">
                  <a:solidFill>
                    <a:srgbClr val="0070C0"/>
                  </a:solidFill>
                </a:rPr>
                <a:t>关于课程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65D1341-814D-45D7-8779-AC10B2BB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618" y="4510646"/>
            <a:ext cx="1600423" cy="160995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D97AC38-C3DB-453B-8AE9-A700F10EB658}"/>
              </a:ext>
            </a:extLst>
          </p:cNvPr>
          <p:cNvSpPr txBox="1"/>
          <p:nvPr/>
        </p:nvSpPr>
        <p:spPr>
          <a:xfrm>
            <a:off x="2912828" y="3634069"/>
            <a:ext cx="3187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/>
              <a:t>桂松涛</a:t>
            </a:r>
            <a:endParaRPr lang="en-US" altLang="zh-CN" sz="2400" dirty="0"/>
          </a:p>
          <a:p>
            <a:pPr algn="ctr"/>
            <a:r>
              <a:rPr lang="en-US" altLang="zh-CN" sz="2400" dirty="0"/>
              <a:t>songtaogui@163.com</a:t>
            </a: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56C62658-B43C-4A65-97B7-18858D828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77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WHAT and WHY</a:t>
              </a:r>
              <a:endParaRPr lang="zh-CN" altLang="en-US" sz="3600" dirty="0"/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96B44B18-F9CE-4294-A8CB-DB27CE93D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70" y="1119039"/>
            <a:ext cx="624816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137C7EF-A188-4348-A670-36358436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02" y="3302635"/>
            <a:ext cx="5422088" cy="312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7AA9345F-816E-464C-9161-10120BADD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5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WHAT and WHY</a:t>
              </a:r>
              <a:endParaRPr lang="zh-CN" altLang="en-US" sz="3600" dirty="0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DCBE652-84EE-4281-9A1A-E8FF68D42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09" y="1377314"/>
            <a:ext cx="5660982" cy="319468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C52D09-29C6-4A1D-A2FE-77A4BF2B7164}"/>
              </a:ext>
            </a:extLst>
          </p:cNvPr>
          <p:cNvSpPr txBox="1"/>
          <p:nvPr/>
        </p:nvSpPr>
        <p:spPr>
          <a:xfrm>
            <a:off x="3329940" y="511135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这段</a:t>
            </a:r>
            <a:r>
              <a:rPr lang="en-US" altLang="zh-CN" dirty="0"/>
              <a:t>DNA</a:t>
            </a:r>
            <a:r>
              <a:rPr lang="zh-CN" altLang="en-US" dirty="0"/>
              <a:t>序列是啥意思</a:t>
            </a:r>
            <a:r>
              <a:rPr lang="en-US" altLang="zh-CN" dirty="0"/>
              <a:t>?</a:t>
            </a:r>
            <a:endParaRPr lang="zh-CN" altLang="en-US" dirty="0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CD26F5E2-2D44-4A92-9771-D838E1F8A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63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WHAT and WHY</a:t>
              </a:r>
              <a:endParaRPr lang="zh-CN" altLang="en-US" sz="3600" dirty="0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3F70305-DAFB-4A73-9198-AD588B558B71}"/>
              </a:ext>
            </a:extLst>
          </p:cNvPr>
          <p:cNvGrpSpPr/>
          <p:nvPr/>
        </p:nvGrpSpPr>
        <p:grpSpPr>
          <a:xfrm>
            <a:off x="1546860" y="1798829"/>
            <a:ext cx="6214620" cy="1015663"/>
            <a:chOff x="1546860" y="1798829"/>
            <a:chExt cx="6214620" cy="101566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9504403-2AA9-4DDA-9068-8E543455BEB0}"/>
                </a:ext>
              </a:extLst>
            </p:cNvPr>
            <p:cNvSpPr txBox="1"/>
            <p:nvPr/>
          </p:nvSpPr>
          <p:spPr>
            <a:xfrm>
              <a:off x="2578651" y="2104080"/>
              <a:ext cx="51828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i="0" dirty="0">
                  <a:solidFill>
                    <a:srgbClr val="455A64"/>
                  </a:solidFill>
                  <a:effectLst/>
                  <a:latin typeface="Lato" panose="020F0502020204030203" pitchFamily="34" charset="0"/>
                </a:rPr>
                <a:t>你猜我上午去药店的路上</a:t>
              </a:r>
              <a:r>
                <a:rPr lang="en-US" altLang="zh-CN" sz="2400" b="1" i="0" dirty="0">
                  <a:solidFill>
                    <a:srgbClr val="455A64"/>
                  </a:solidFill>
                  <a:effectLst/>
                  <a:latin typeface="Lato" panose="020F0502020204030203" pitchFamily="34" charset="0"/>
                </a:rPr>
                <a:t>, </a:t>
              </a:r>
              <a:r>
                <a:rPr lang="zh-CN" altLang="en-US" sz="2400" b="1" i="0" dirty="0">
                  <a:solidFill>
                    <a:srgbClr val="455A64"/>
                  </a:solidFill>
                  <a:effectLst/>
                  <a:latin typeface="Lato" panose="020F0502020204030203" pitchFamily="34" charset="0"/>
                </a:rPr>
                <a:t>遇到谁了</a:t>
              </a:r>
              <a:r>
                <a:rPr lang="en-US" altLang="zh-CN" sz="2400" b="1" i="0" dirty="0">
                  <a:solidFill>
                    <a:srgbClr val="455A64"/>
                  </a:solidFill>
                  <a:effectLst/>
                  <a:latin typeface="Lato" panose="020F0502020204030203" pitchFamily="34" charset="0"/>
                </a:rPr>
                <a:t>?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0793DC3-1976-4D25-A2A2-EB0ED8CE93B5}"/>
                </a:ext>
              </a:extLst>
            </p:cNvPr>
            <p:cNvSpPr txBox="1"/>
            <p:nvPr/>
          </p:nvSpPr>
          <p:spPr>
            <a:xfrm>
              <a:off x="1546860" y="1798829"/>
              <a:ext cx="45872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6000" dirty="0"/>
                <a:t>👧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597254F-D3EE-4F9B-A8C1-590BFC15D296}"/>
              </a:ext>
            </a:extLst>
          </p:cNvPr>
          <p:cNvGrpSpPr/>
          <p:nvPr/>
        </p:nvGrpSpPr>
        <p:grpSpPr>
          <a:xfrm>
            <a:off x="1546860" y="2746363"/>
            <a:ext cx="5892417" cy="1938992"/>
            <a:chOff x="1546860" y="2746363"/>
            <a:chExt cx="5892417" cy="193899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77FE11F-36C1-4EDA-89B3-A22AA153BFC1}"/>
                </a:ext>
              </a:extLst>
            </p:cNvPr>
            <p:cNvSpPr txBox="1"/>
            <p:nvPr/>
          </p:nvSpPr>
          <p:spPr>
            <a:xfrm>
              <a:off x="1546860" y="2746363"/>
              <a:ext cx="121991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br>
                <a:rPr lang="zh-CN" altLang="en-US" sz="6000" dirty="0"/>
              </a:br>
              <a:r>
                <a:rPr lang="zh-CN" altLang="en-US" sz="6000" b="0" i="0" dirty="0">
                  <a:effectLst/>
                  <a:latin typeface="ui-sans-serif"/>
                </a:rPr>
                <a:t>🤕</a:t>
              </a:r>
              <a:endParaRPr lang="zh-CN" altLang="en-US" sz="60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9B520B6-3A39-4A6F-A68F-FC1F1F5B027D}"/>
                </a:ext>
              </a:extLst>
            </p:cNvPr>
            <p:cNvSpPr txBox="1"/>
            <p:nvPr/>
          </p:nvSpPr>
          <p:spPr>
            <a:xfrm>
              <a:off x="2578651" y="3907621"/>
              <a:ext cx="4860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i="0" dirty="0">
                  <a:solidFill>
                    <a:srgbClr val="0070C0"/>
                  </a:solidFill>
                  <a:effectLst/>
                  <a:latin typeface="Lato" panose="020F0502020204030203" pitchFamily="34" charset="0"/>
                </a:rPr>
                <a:t>药店</a:t>
              </a:r>
              <a:r>
                <a:rPr lang="en-US" altLang="zh-CN" sz="2400" b="1" i="0" dirty="0">
                  <a:solidFill>
                    <a:srgbClr val="0070C0"/>
                  </a:solidFill>
                  <a:effectLst/>
                  <a:latin typeface="Lato" panose="020F0502020204030203" pitchFamily="34" charset="0"/>
                </a:rPr>
                <a:t>!</a:t>
              </a:r>
              <a:r>
                <a:rPr lang="zh-CN" altLang="en-US" sz="2400" b="1" i="0" dirty="0">
                  <a:solidFill>
                    <a:srgbClr val="0070C0"/>
                  </a:solidFill>
                  <a:effectLst/>
                  <a:latin typeface="Lato" panose="020F0502020204030203" pitchFamily="34" charset="0"/>
                </a:rPr>
                <a:t>药店</a:t>
              </a:r>
              <a:r>
                <a:rPr lang="en-US" altLang="zh-CN" sz="2400" b="1" i="0" dirty="0">
                  <a:solidFill>
                    <a:srgbClr val="0070C0"/>
                  </a:solidFill>
                  <a:effectLst/>
                  <a:latin typeface="Lato" panose="020F0502020204030203" pitchFamily="34" charset="0"/>
                </a:rPr>
                <a:t>!</a:t>
              </a:r>
              <a:r>
                <a:rPr lang="zh-CN" altLang="en-US" sz="2400" b="1" i="0" dirty="0">
                  <a:solidFill>
                    <a:srgbClr val="0070C0"/>
                  </a:solidFill>
                  <a:effectLst/>
                  <a:latin typeface="Lato" panose="020F0502020204030203" pitchFamily="34" charset="0"/>
                </a:rPr>
                <a:t>药店</a:t>
              </a:r>
              <a:r>
                <a:rPr lang="en-US" altLang="zh-CN" sz="2400" b="1" i="0" dirty="0">
                  <a:solidFill>
                    <a:srgbClr val="0070C0"/>
                  </a:solidFill>
                  <a:effectLst/>
                  <a:latin typeface="Lato" panose="020F0502020204030203" pitchFamily="34" charset="0"/>
                </a:rPr>
                <a:t>! </a:t>
              </a:r>
              <a:r>
                <a:rPr lang="zh-CN" altLang="en-US" sz="2400" b="1" i="0" dirty="0">
                  <a:solidFill>
                    <a:srgbClr val="455A64"/>
                  </a:solidFill>
                  <a:effectLst/>
                  <a:latin typeface="Lato" panose="020F0502020204030203" pitchFamily="34" charset="0"/>
                </a:rPr>
                <a:t>别问我怎么知道的</a:t>
              </a:r>
              <a:endParaRPr lang="en-US" altLang="zh-CN" sz="2400" b="1" i="0" dirty="0">
                <a:solidFill>
                  <a:srgbClr val="455A64"/>
                </a:solidFill>
                <a:effectLst/>
                <a:latin typeface="Lato" panose="020F0502020204030203" pitchFamily="34" charset="0"/>
              </a:endParaRPr>
            </a:p>
          </p:txBody>
        </p:sp>
      </p:grpSp>
      <p:pic>
        <p:nvPicPr>
          <p:cNvPr id="25" name="图形 24">
            <a:extLst>
              <a:ext uri="{FF2B5EF4-FFF2-40B4-BE49-F238E27FC236}">
                <a16:creationId xmlns:a16="http://schemas.microsoft.com/office/drawing/2014/main" id="{AB679B1D-C3C1-45A8-877B-79AF00E8F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D62AE5-5A07-4009-B704-85F44F2E8A73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2B86A412-64DE-44BC-9489-6DF9E9E211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FB070E3-8EF1-403C-AEF2-63C721377363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WHAT and WHY</a:t>
              </a:r>
              <a:endParaRPr lang="zh-CN" altLang="en-US" sz="3600" dirty="0"/>
            </a:p>
          </p:txBody>
        </p:sp>
      </p:grpSp>
      <p:pic>
        <p:nvPicPr>
          <p:cNvPr id="142" name="图片 141">
            <a:extLst>
              <a:ext uri="{FF2B5EF4-FFF2-40B4-BE49-F238E27FC236}">
                <a16:creationId xmlns:a16="http://schemas.microsoft.com/office/drawing/2014/main" id="{0FB7722C-A8CB-4EED-956F-E67C13C1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98" y="856354"/>
            <a:ext cx="8156001" cy="5778857"/>
          </a:xfrm>
          <a:prstGeom prst="rect">
            <a:avLst/>
          </a:prstGeom>
        </p:spPr>
      </p:pic>
      <p:pic>
        <p:nvPicPr>
          <p:cNvPr id="143" name="Picture 37" descr="pepple1">
            <a:extLst>
              <a:ext uri="{FF2B5EF4-FFF2-40B4-BE49-F238E27FC236}">
                <a16:creationId xmlns:a16="http://schemas.microsoft.com/office/drawing/2014/main" id="{400A2D6F-6017-4542-B0D2-34C276EF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8" y="1897573"/>
            <a:ext cx="3174159" cy="369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95400B42-F69E-4152-8064-F4F22B2EFF2B}"/>
              </a:ext>
            </a:extLst>
          </p:cNvPr>
          <p:cNvGrpSpPr/>
          <p:nvPr/>
        </p:nvGrpSpPr>
        <p:grpSpPr>
          <a:xfrm>
            <a:off x="3971924" y="1897573"/>
            <a:ext cx="4727575" cy="3696417"/>
            <a:chOff x="4852243" y="1276349"/>
            <a:chExt cx="4727575" cy="3696417"/>
          </a:xfrm>
        </p:grpSpPr>
        <p:sp>
          <p:nvSpPr>
            <p:cNvPr id="140" name="Rectangle 38">
              <a:extLst>
                <a:ext uri="{FF2B5EF4-FFF2-40B4-BE49-F238E27FC236}">
                  <a16:creationId xmlns:a16="http://schemas.microsoft.com/office/drawing/2014/main" id="{6A5B65E1-3834-4A1F-AE31-2F8EFECCD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243" y="1276349"/>
              <a:ext cx="4676776" cy="36964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 typeface="Times" panose="02020603050405020304" pitchFamily="18" charset="0"/>
                <a:buNone/>
                <a:tabLst/>
                <a:defRPr/>
              </a:pPr>
              <a:endPara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57A8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C388FC7D-9EBA-489B-82F7-77D6C99D829D}"/>
                </a:ext>
              </a:extLst>
            </p:cNvPr>
            <p:cNvSpPr txBox="1"/>
            <p:nvPr/>
          </p:nvSpPr>
          <p:spPr>
            <a:xfrm>
              <a:off x="4912146" y="1394183"/>
              <a:ext cx="4667672" cy="2802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000" dirty="0"/>
                <a:t>人类基因组包含</a:t>
              </a:r>
              <a:r>
                <a:rPr lang="en-US" altLang="zh-CN" sz="2000" dirty="0"/>
                <a:t>3G</a:t>
              </a:r>
              <a:r>
                <a:rPr lang="zh-CN" altLang="en-US" sz="2000" dirty="0"/>
                <a:t>碱基对</a:t>
              </a:r>
              <a:endParaRPr lang="en-US" altLang="zh-CN" sz="20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000" dirty="0"/>
                <a:t>两个人之间的基因组相似度为</a:t>
              </a:r>
              <a:r>
                <a:rPr lang="en-US" altLang="zh-CN" sz="2000" dirty="0"/>
                <a:t>99.9%</a:t>
              </a:r>
              <a:r>
                <a:rPr lang="zh-CN" altLang="en-US" sz="2000" dirty="0"/>
                <a:t>以上</a:t>
              </a:r>
              <a:r>
                <a:rPr lang="en-US" altLang="zh-CN" sz="2000" dirty="0"/>
                <a:t> (</a:t>
              </a:r>
              <a:r>
                <a:rPr lang="zh-CN" altLang="en-US" sz="2000" dirty="0"/>
                <a:t>只有约</a:t>
              </a:r>
              <a:r>
                <a:rPr lang="en-US" altLang="zh-CN" sz="2000" dirty="0"/>
                <a:t>3M</a:t>
              </a:r>
              <a:r>
                <a:rPr lang="zh-CN" altLang="en-US" sz="2000" dirty="0"/>
                <a:t>碱基的差别</a:t>
              </a:r>
              <a:r>
                <a:rPr lang="en-US" altLang="zh-CN" sz="2000" dirty="0"/>
                <a:t>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000" dirty="0"/>
                <a:t>平均每</a:t>
              </a:r>
              <a:r>
                <a:rPr lang="en-US" altLang="zh-CN" sz="2000" dirty="0"/>
                <a:t>600 bp </a:t>
              </a:r>
              <a:r>
                <a:rPr lang="zh-CN" altLang="en-US" sz="2000" dirty="0"/>
                <a:t>就可能出现一个</a:t>
              </a:r>
              <a:r>
                <a:rPr lang="en-US" altLang="zh-CN" sz="2000" dirty="0"/>
                <a:t>SNP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000" dirty="0"/>
                <a:t>平均基因长度</a:t>
              </a:r>
              <a:r>
                <a:rPr lang="en-US" altLang="zh-CN" sz="2000" dirty="0"/>
                <a:t>(</a:t>
              </a:r>
              <a:r>
                <a:rPr lang="zh-CN" altLang="en-US" sz="2000" dirty="0"/>
                <a:t>含调控区</a:t>
              </a:r>
              <a:r>
                <a:rPr lang="en-US" altLang="zh-CN" sz="2000" dirty="0"/>
                <a:t>) 27 </a:t>
              </a:r>
              <a:r>
                <a:rPr lang="en-US" altLang="zh-CN" sz="2000" dirty="0" err="1"/>
                <a:t>Kb</a:t>
              </a:r>
              <a:endParaRPr lang="en-US" altLang="zh-CN" sz="20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000" dirty="0"/>
                <a:t>基因编码区只占总长度的</a:t>
              </a:r>
              <a:r>
                <a:rPr lang="en-US" altLang="zh-CN" sz="2000" dirty="0"/>
                <a:t>1.5%</a:t>
              </a:r>
            </a:p>
          </p:txBody>
        </p:sp>
      </p:grpSp>
      <p:pic>
        <p:nvPicPr>
          <p:cNvPr id="146" name="图形 145">
            <a:extLst>
              <a:ext uri="{FF2B5EF4-FFF2-40B4-BE49-F238E27FC236}">
                <a16:creationId xmlns:a16="http://schemas.microsoft.com/office/drawing/2014/main" id="{CF3D604B-363B-4E22-88AA-1387DA9E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WHAT and WHY</a:t>
              </a:r>
              <a:endParaRPr lang="zh-CN" altLang="en-US" sz="3600" dirty="0"/>
            </a:p>
          </p:txBody>
        </p:sp>
      </p:grpSp>
      <p:pic>
        <p:nvPicPr>
          <p:cNvPr id="5" name="Picture 3" descr="Macintosh HD:Users:sorin:Desktop:Org May 23 Folders Collection:Sorin CMB 2016 folder:CMB-181 2016:CMB2016-Class 2:0324_DNA_Translation_and_Codons.jpg">
            <a:extLst>
              <a:ext uri="{FF2B5EF4-FFF2-40B4-BE49-F238E27FC236}">
                <a16:creationId xmlns:a16="http://schemas.microsoft.com/office/drawing/2014/main" id="{A68FC665-5727-44E2-A822-C0A54496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1647824"/>
            <a:ext cx="817876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A737A13-6F99-4897-9908-8A84A71B5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29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6DD4F7F-1F2A-43B6-82CA-63B7EA87627F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5BD8D4B0-1C7D-4C0E-90E6-B813947D2C6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E81E968-3FFF-46BE-A58F-EF997EB873E5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WHAT and WHY</a:t>
              </a:r>
              <a:endParaRPr lang="zh-CN" altLang="en-US" sz="3600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5C913CF-EB59-4E93-B957-EE9690E3CF74}"/>
              </a:ext>
            </a:extLst>
          </p:cNvPr>
          <p:cNvGrpSpPr/>
          <p:nvPr/>
        </p:nvGrpSpPr>
        <p:grpSpPr>
          <a:xfrm>
            <a:off x="723900" y="878619"/>
            <a:ext cx="7895169" cy="5693631"/>
            <a:chOff x="0" y="304800"/>
            <a:chExt cx="9245600" cy="6667500"/>
          </a:xfrm>
        </p:grpSpPr>
        <p:pic>
          <p:nvPicPr>
            <p:cNvPr id="5" name="Content Placeholder 3" descr="imgb0041-1.png">
              <a:extLst>
                <a:ext uri="{FF2B5EF4-FFF2-40B4-BE49-F238E27FC236}">
                  <a16:creationId xmlns:a16="http://schemas.microsoft.com/office/drawing/2014/main" id="{961BF71D-070B-4245-9FC1-04973C300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6" b="3256"/>
            <a:stretch>
              <a:fillRect/>
            </a:stretch>
          </p:blipFill>
          <p:spPr>
            <a:xfrm>
              <a:off x="5638800" y="2667000"/>
              <a:ext cx="3581400" cy="1871663"/>
            </a:xfrm>
            <a:prstGeom prst="rect">
              <a:avLst/>
            </a:prstGeom>
          </p:spPr>
        </p:pic>
        <p:pic>
          <p:nvPicPr>
            <p:cNvPr id="6" name="Picture 7" descr="download.jpg">
              <a:extLst>
                <a:ext uri="{FF2B5EF4-FFF2-40B4-BE49-F238E27FC236}">
                  <a16:creationId xmlns:a16="http://schemas.microsoft.com/office/drawing/2014/main" id="{7F58694E-9706-4F12-8871-519902062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6800"/>
              <a:ext cx="3873500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images.png">
              <a:extLst>
                <a:ext uri="{FF2B5EF4-FFF2-40B4-BE49-F238E27FC236}">
                  <a16:creationId xmlns:a16="http://schemas.microsoft.com/office/drawing/2014/main" id="{6B326132-D84D-4F08-810F-4E9CC4473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953000"/>
              <a:ext cx="4140200" cy="19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images.jpg">
              <a:extLst>
                <a:ext uri="{FF2B5EF4-FFF2-40B4-BE49-F238E27FC236}">
                  <a16:creationId xmlns:a16="http://schemas.microsoft.com/office/drawing/2014/main" id="{F2A19A42-9744-4CB0-9DD5-7088EB60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85800"/>
              <a:ext cx="40386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images.jpg">
              <a:extLst>
                <a:ext uri="{FF2B5EF4-FFF2-40B4-BE49-F238E27FC236}">
                  <a16:creationId xmlns:a16="http://schemas.microsoft.com/office/drawing/2014/main" id="{2AC55707-4763-4B42-9CB6-A06F3117F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04800"/>
              <a:ext cx="28448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images.jpg">
              <a:extLst>
                <a:ext uri="{FF2B5EF4-FFF2-40B4-BE49-F238E27FC236}">
                  <a16:creationId xmlns:a16="http://schemas.microsoft.com/office/drawing/2014/main" id="{A111CA81-EF3A-4380-8D63-7A2D53D33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819400"/>
              <a:ext cx="2095500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images.jpg">
              <a:extLst>
                <a:ext uri="{FF2B5EF4-FFF2-40B4-BE49-F238E27FC236}">
                  <a16:creationId xmlns:a16="http://schemas.microsoft.com/office/drawing/2014/main" id="{F9499DA7-666E-4350-BF8A-0E3442D37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33400"/>
              <a:ext cx="1711325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images.jpg">
              <a:extLst>
                <a:ext uri="{FF2B5EF4-FFF2-40B4-BE49-F238E27FC236}">
                  <a16:creationId xmlns:a16="http://schemas.microsoft.com/office/drawing/2014/main" id="{DC0EAB69-8B99-4E1A-BED7-B8F66CD34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971800"/>
              <a:ext cx="2819400" cy="200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图形 13">
            <a:extLst>
              <a:ext uri="{FF2B5EF4-FFF2-40B4-BE49-F238E27FC236}">
                <a16:creationId xmlns:a16="http://schemas.microsoft.com/office/drawing/2014/main" id="{760B6132-FBF4-446D-AB8C-F6652395D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8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迅速增长的生物信息</a:t>
              </a:r>
            </a:p>
          </p:txBody>
        </p:sp>
      </p:grpSp>
      <p:pic>
        <p:nvPicPr>
          <p:cNvPr id="6" name="Picture 4" descr="Science Genome">
            <a:extLst>
              <a:ext uri="{FF2B5EF4-FFF2-40B4-BE49-F238E27FC236}">
                <a16:creationId xmlns:a16="http://schemas.microsoft.com/office/drawing/2014/main" id="{EB7C3A0C-8EBD-4183-ADD5-26B8264F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933450"/>
            <a:ext cx="4325833" cy="555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map detail 4">
            <a:extLst>
              <a:ext uri="{FF2B5EF4-FFF2-40B4-BE49-F238E27FC236}">
                <a16:creationId xmlns:a16="http://schemas.microsoft.com/office/drawing/2014/main" id="{6D7CD434-60F4-47F0-BBD6-08B48819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81" y="933450"/>
            <a:ext cx="4429019" cy="408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2A2E638-5033-4290-963B-2536FC39FACC}"/>
              </a:ext>
            </a:extLst>
          </p:cNvPr>
          <p:cNvSpPr txBox="1"/>
          <p:nvPr/>
        </p:nvSpPr>
        <p:spPr>
          <a:xfrm>
            <a:off x="4741069" y="5173006"/>
            <a:ext cx="4586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/>
              <a:t>"The Sequence of the Human Genome" Science, 2001</a:t>
            </a: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3F4BBAB9-A67F-4F37-83C0-EBA6DC7BF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迅速增长的生物信息</a:t>
              </a: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C915E28D-9AB2-4F32-8EDA-3B96CD737E08}"/>
              </a:ext>
            </a:extLst>
          </p:cNvPr>
          <p:cNvGrpSpPr/>
          <p:nvPr/>
        </p:nvGrpSpPr>
        <p:grpSpPr>
          <a:xfrm>
            <a:off x="288925" y="1373188"/>
            <a:ext cx="8855075" cy="5092700"/>
            <a:chOff x="457200" y="2678113"/>
            <a:chExt cx="8855075" cy="5092700"/>
          </a:xfrm>
        </p:grpSpPr>
        <p:sp>
          <p:nvSpPr>
            <p:cNvPr id="6" name="Line 3">
              <a:extLst>
                <a:ext uri="{FF2B5EF4-FFF2-40B4-BE49-F238E27FC236}">
                  <a16:creationId xmlns:a16="http://schemas.microsoft.com/office/drawing/2014/main" id="{EDF5D00A-ABEE-4291-91E8-6F6D30C6FC9F}"/>
                </a:ext>
              </a:extLst>
            </p:cNvPr>
            <p:cNvSpPr/>
            <p:nvPr/>
          </p:nvSpPr>
          <p:spPr>
            <a:xfrm>
              <a:off x="912813" y="7205663"/>
              <a:ext cx="7848600" cy="0"/>
            </a:xfrm>
            <a:prstGeom prst="line">
              <a:avLst/>
            </a:prstGeom>
            <a:ln w="57150" cap="flat" cmpd="sng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7" name="Arc 4">
              <a:extLst>
                <a:ext uri="{FF2B5EF4-FFF2-40B4-BE49-F238E27FC236}">
                  <a16:creationId xmlns:a16="http://schemas.microsoft.com/office/drawing/2014/main" id="{25F6C4EF-66F4-4DE4-BE67-E0EF0B196629}"/>
                </a:ext>
              </a:extLst>
            </p:cNvPr>
            <p:cNvSpPr/>
            <p:nvPr/>
          </p:nvSpPr>
          <p:spPr>
            <a:xfrm flipV="1">
              <a:off x="457200" y="2800350"/>
              <a:ext cx="4432300" cy="3829050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0" t="0" r="0" b="0"/>
              <a:pathLst>
                <a:path w="21600" h="21927" fill="none">
                  <a:moveTo>
                    <a:pt x="2013" y="0"/>
                  </a:moveTo>
                  <a:cubicBezTo>
                    <a:pt x="13114" y="1039"/>
                    <a:pt x="21600" y="10356"/>
                    <a:pt x="21600" y="21506"/>
                  </a:cubicBezTo>
                  <a:cubicBezTo>
                    <a:pt x="21600" y="21646"/>
                    <a:pt x="21598" y="21786"/>
                    <a:pt x="21595" y="21926"/>
                  </a:cubicBezTo>
                </a:path>
                <a:path w="21600" h="21927" stroke="0">
                  <a:moveTo>
                    <a:pt x="2013" y="0"/>
                  </a:moveTo>
                  <a:cubicBezTo>
                    <a:pt x="13114" y="1039"/>
                    <a:pt x="21600" y="10356"/>
                    <a:pt x="21600" y="21506"/>
                  </a:cubicBezTo>
                  <a:cubicBezTo>
                    <a:pt x="21600" y="21646"/>
                    <a:pt x="21598" y="21786"/>
                    <a:pt x="21595" y="21926"/>
                  </a:cubicBezTo>
                  <a:lnTo>
                    <a:pt x="0" y="21506"/>
                  </a:lnTo>
                  <a:lnTo>
                    <a:pt x="2013" y="0"/>
                  </a:lnTo>
                  <a:close/>
                </a:path>
              </a:pathLst>
            </a:custGeom>
            <a:noFill/>
            <a:ln w="57150" cap="flat" cmpd="sng">
              <a:solidFill>
                <a:srgbClr val="FFFF99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8E9CED76-AF2B-4B3A-9D25-8E649D72C85E}"/>
                </a:ext>
              </a:extLst>
            </p:cNvPr>
            <p:cNvSpPr/>
            <p:nvPr/>
          </p:nvSpPr>
          <p:spPr>
            <a:xfrm>
              <a:off x="1976438" y="6810375"/>
              <a:ext cx="931862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fruitfly</a:t>
              </a: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5C0946F5-A20C-467E-B39C-ADED3986EBFB}"/>
                </a:ext>
              </a:extLst>
            </p:cNvPr>
            <p:cNvSpPr/>
            <p:nvPr/>
          </p:nvSpPr>
          <p:spPr>
            <a:xfrm>
              <a:off x="2898775" y="6810375"/>
              <a:ext cx="611188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rice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F80B899C-D671-4F4E-9F65-9D4DCF51E94F}"/>
                </a:ext>
              </a:extLst>
            </p:cNvPr>
            <p:cNvSpPr/>
            <p:nvPr/>
          </p:nvSpPr>
          <p:spPr>
            <a:xfrm>
              <a:off x="915988" y="6810375"/>
              <a:ext cx="1068387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worm</a:t>
              </a: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2507052A-C30D-42D1-8344-2422182253E2}"/>
                </a:ext>
              </a:extLst>
            </p:cNvPr>
            <p:cNvSpPr/>
            <p:nvPr/>
          </p:nvSpPr>
          <p:spPr>
            <a:xfrm>
              <a:off x="2205038" y="6446838"/>
              <a:ext cx="900112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A. thal</a:t>
              </a: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BAE00CCA-3695-4A15-99FB-229269E780D1}"/>
                </a:ext>
              </a:extLst>
            </p:cNvPr>
            <p:cNvSpPr/>
            <p:nvPr/>
          </p:nvSpPr>
          <p:spPr>
            <a:xfrm>
              <a:off x="3101975" y="6446838"/>
              <a:ext cx="930275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human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3D73D3CF-CDAF-4ECC-B238-41B74E0F4506}"/>
                </a:ext>
              </a:extLst>
            </p:cNvPr>
            <p:cNvSpPr/>
            <p:nvPr/>
          </p:nvSpPr>
          <p:spPr>
            <a:xfrm>
              <a:off x="3028950" y="6081713"/>
              <a:ext cx="1068388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mouse</a:t>
              </a: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BAAA2BBF-1A3D-4814-8883-9C74EA5D71FD}"/>
                </a:ext>
              </a:extLst>
            </p:cNvPr>
            <p:cNvSpPr/>
            <p:nvPr/>
          </p:nvSpPr>
          <p:spPr>
            <a:xfrm>
              <a:off x="4027488" y="6446838"/>
              <a:ext cx="604837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pig</a:t>
              </a: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4B93EFBB-F8F0-48E9-956F-331134B46D1F}"/>
                </a:ext>
              </a:extLst>
            </p:cNvPr>
            <p:cNvSpPr/>
            <p:nvPr/>
          </p:nvSpPr>
          <p:spPr>
            <a:xfrm>
              <a:off x="4095750" y="6081713"/>
              <a:ext cx="492125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rat</a:t>
              </a: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362ADE7C-18EC-45DC-B8CE-465E04AC78E3}"/>
                </a:ext>
              </a:extLst>
            </p:cNvPr>
            <p:cNvSpPr/>
            <p:nvPr/>
          </p:nvSpPr>
          <p:spPr>
            <a:xfrm>
              <a:off x="3482975" y="6810375"/>
              <a:ext cx="676275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corn</a:t>
              </a: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EBBE90AE-91B1-4102-BBC4-7233304CFB50}"/>
                </a:ext>
              </a:extLst>
            </p:cNvPr>
            <p:cNvSpPr/>
            <p:nvPr/>
          </p:nvSpPr>
          <p:spPr>
            <a:xfrm>
              <a:off x="4610100" y="6446838"/>
              <a:ext cx="946150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wheat</a:t>
              </a: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CCC8AF1-30DF-4006-9533-B1EED2E33A78}"/>
                </a:ext>
              </a:extLst>
            </p:cNvPr>
            <p:cNvSpPr/>
            <p:nvPr/>
          </p:nvSpPr>
          <p:spPr>
            <a:xfrm>
              <a:off x="3516313" y="5710238"/>
              <a:ext cx="1162050" cy="37147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zebrafish</a:t>
              </a: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41767F60-DF77-4716-9A56-80A2E08519FF}"/>
                </a:ext>
              </a:extLst>
            </p:cNvPr>
            <p:cNvSpPr/>
            <p:nvPr/>
          </p:nvSpPr>
          <p:spPr>
            <a:xfrm>
              <a:off x="4160838" y="6810375"/>
              <a:ext cx="977900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B. nap</a:t>
              </a:r>
            </a:p>
          </p:txBody>
        </p: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82E7A858-7AA3-4744-A3FD-141F8B007232}"/>
                </a:ext>
              </a:extLst>
            </p:cNvPr>
            <p:cNvSpPr txBox="1"/>
            <p:nvPr/>
          </p:nvSpPr>
          <p:spPr>
            <a:xfrm>
              <a:off x="804863" y="7231063"/>
              <a:ext cx="64633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1995</a:t>
              </a:r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8E0D2AF5-73E0-43B6-97BF-BB01D90E9A06}"/>
                </a:ext>
              </a:extLst>
            </p:cNvPr>
            <p:cNvSpPr txBox="1"/>
            <p:nvPr/>
          </p:nvSpPr>
          <p:spPr>
            <a:xfrm>
              <a:off x="2720975" y="7240588"/>
              <a:ext cx="64633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2000</a:t>
              </a:r>
            </a:p>
          </p:txBody>
        </p:sp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id="{AE04C959-B3F0-4CA3-A2BB-EB385F075BB7}"/>
                </a:ext>
              </a:extLst>
            </p:cNvPr>
            <p:cNvSpPr txBox="1"/>
            <p:nvPr/>
          </p:nvSpPr>
          <p:spPr>
            <a:xfrm>
              <a:off x="4637088" y="7216775"/>
              <a:ext cx="64633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2005</a:t>
              </a:r>
            </a:p>
          </p:txBody>
        </p:sp>
        <p:sp>
          <p:nvSpPr>
            <p:cNvPr id="23" name="Text Box 20">
              <a:extLst>
                <a:ext uri="{FF2B5EF4-FFF2-40B4-BE49-F238E27FC236}">
                  <a16:creationId xmlns:a16="http://schemas.microsoft.com/office/drawing/2014/main" id="{3D7C07EE-0F4A-4CAF-9F0B-F335A061DC7F}"/>
                </a:ext>
              </a:extLst>
            </p:cNvPr>
            <p:cNvSpPr txBox="1"/>
            <p:nvPr/>
          </p:nvSpPr>
          <p:spPr>
            <a:xfrm>
              <a:off x="6554788" y="7210425"/>
              <a:ext cx="64633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2010</a:t>
              </a: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A03DF493-8BB8-45C4-8047-FEF760CF8C90}"/>
                </a:ext>
              </a:extLst>
            </p:cNvPr>
            <p:cNvSpPr/>
            <p:nvPr/>
          </p:nvSpPr>
          <p:spPr>
            <a:xfrm>
              <a:off x="5133975" y="6810375"/>
              <a:ext cx="579438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soy</a:t>
              </a:r>
            </a:p>
          </p:txBody>
        </p:sp>
        <p:sp>
          <p:nvSpPr>
            <p:cNvPr id="25" name="AutoShape 22">
              <a:extLst>
                <a:ext uri="{FF2B5EF4-FFF2-40B4-BE49-F238E27FC236}">
                  <a16:creationId xmlns:a16="http://schemas.microsoft.com/office/drawing/2014/main" id="{0D1442F6-76C1-4FEA-92B0-8FBD0DA146AA}"/>
                </a:ext>
              </a:extLst>
            </p:cNvPr>
            <p:cNvSpPr/>
            <p:nvPr/>
          </p:nvSpPr>
          <p:spPr>
            <a:xfrm>
              <a:off x="563563" y="2678113"/>
              <a:ext cx="3567112" cy="2408237"/>
            </a:xfrm>
            <a:prstGeom prst="wedgeRoundRectCallout">
              <a:avLst>
                <a:gd name="adj1" fmla="val 39588"/>
                <a:gd name="adj2" fmla="val 61009"/>
                <a:gd name="adj3" fmla="val 16667"/>
              </a:avLst>
            </a:prstGeom>
            <a:solidFill>
              <a:srgbClr val="CCFFCC"/>
            </a:solidFill>
            <a:ln w="9525" cap="flat" cmpd="sng">
              <a:solidFill>
                <a:srgbClr val="FFFF3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indent="0" algn="ctr"/>
              <a:r>
                <a:rPr lang="en-US" altLang="zh-CN" sz="2000" b="1" dirty="0">
                  <a:latin typeface="Arial Black" panose="020B0A04020102020204" pitchFamily="34" charset="0"/>
                  <a:ea typeface="宋体" panose="02010600030101010101" pitchFamily="2" charset="-122"/>
                </a:rPr>
                <a:t>Throughput Building:</a:t>
              </a:r>
            </a:p>
            <a:p>
              <a:pPr lvl="0" indent="0" algn="ctr"/>
              <a:r>
                <a:rPr lang="en-US" altLang="zh-CN" sz="2000" b="1" dirty="0">
                  <a:latin typeface="Lucida Sans" panose="020B0602030504020204" pitchFamily="34" charset="0"/>
                  <a:ea typeface="宋体" panose="02010600030101010101" pitchFamily="2" charset="-122"/>
                </a:rPr>
                <a:t>More Machines</a:t>
              </a:r>
            </a:p>
            <a:p>
              <a:pPr lvl="0" indent="0" algn="ctr"/>
              <a:r>
                <a:rPr lang="en-US" altLang="zh-CN" sz="2000" b="1" dirty="0">
                  <a:latin typeface="Lucida Sans" panose="020B0602030504020204" pitchFamily="34" charset="0"/>
                  <a:ea typeface="宋体" panose="02010600030101010101" pitchFamily="2" charset="-122"/>
                </a:rPr>
                <a:t>Efficient Process</a:t>
              </a:r>
            </a:p>
            <a:p>
              <a:pPr lvl="0" indent="0" algn="ctr"/>
              <a:r>
                <a:rPr lang="en-US" altLang="zh-CN" sz="2000" b="1" dirty="0">
                  <a:latin typeface="Lucida Sans" panose="020B0602030504020204" pitchFamily="34" charset="0"/>
                  <a:ea typeface="宋体" panose="02010600030101010101" pitchFamily="2" charset="-122"/>
                </a:rPr>
                <a:t>Powerful Computing</a:t>
              </a:r>
            </a:p>
            <a:p>
              <a:pPr lvl="0" indent="0" algn="ctr"/>
              <a:r>
                <a:rPr lang="en-US" altLang="zh-CN" sz="2000" b="1" dirty="0">
                  <a:latin typeface="Lucida Sans" panose="020B0602030504020204" pitchFamily="34" charset="0"/>
                  <a:ea typeface="宋体" panose="02010600030101010101" pitchFamily="2" charset="-122"/>
                </a:rPr>
                <a:t>Versatile Strategies</a:t>
              </a:r>
            </a:p>
            <a:p>
              <a:pPr lvl="0" indent="0" algn="ctr"/>
              <a:r>
                <a:rPr lang="en-US" altLang="zh-CN" sz="2000" b="1" dirty="0">
                  <a:latin typeface="Lucida Sans" panose="020B0602030504020204" pitchFamily="34" charset="0"/>
                  <a:ea typeface="宋体" panose="02010600030101010101" pitchFamily="2" charset="-122"/>
                </a:rPr>
                <a:t>Systematic Analysis</a:t>
              </a:r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DDC5C6A2-D190-4183-84BD-17FE7CDF9E60}"/>
                </a:ext>
              </a:extLst>
            </p:cNvPr>
            <p:cNvSpPr/>
            <p:nvPr/>
          </p:nvSpPr>
          <p:spPr>
            <a:xfrm>
              <a:off x="4587875" y="6081713"/>
              <a:ext cx="946150" cy="36671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cotton</a:t>
              </a:r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112386D4-CE89-4731-A7B6-CC08CCC38FBE}"/>
                </a:ext>
              </a:extLst>
            </p:cNvPr>
            <p:cNvSpPr/>
            <p:nvPr/>
          </p:nvSpPr>
          <p:spPr>
            <a:xfrm>
              <a:off x="4645025" y="5708650"/>
              <a:ext cx="677863" cy="37465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frog</a:t>
              </a:r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3D68BC7C-4256-45FB-91D4-22C86E5FACC6}"/>
                </a:ext>
              </a:extLst>
            </p:cNvPr>
            <p:cNvSpPr/>
            <p:nvPr/>
          </p:nvSpPr>
          <p:spPr>
            <a:xfrm>
              <a:off x="5676900" y="6810375"/>
              <a:ext cx="976313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tomato</a:t>
              </a: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6D44971A-32FE-478E-B66D-38491E3127A3}"/>
                </a:ext>
              </a:extLst>
            </p:cNvPr>
            <p:cNvSpPr/>
            <p:nvPr/>
          </p:nvSpPr>
          <p:spPr>
            <a:xfrm>
              <a:off x="5549900" y="6446838"/>
              <a:ext cx="917575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barley</a:t>
              </a:r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7FDBC4DB-64D3-4FE7-9DB7-DC567F965A73}"/>
                </a:ext>
              </a:extLst>
            </p:cNvPr>
            <p:cNvSpPr/>
            <p:nvPr/>
          </p:nvSpPr>
          <p:spPr>
            <a:xfrm>
              <a:off x="5495925" y="6081713"/>
              <a:ext cx="960438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potato</a:t>
              </a:r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871D606A-A816-40FA-9066-C78EFD6DFED6}"/>
                </a:ext>
              </a:extLst>
            </p:cNvPr>
            <p:cNvSpPr/>
            <p:nvPr/>
          </p:nvSpPr>
          <p:spPr>
            <a:xfrm>
              <a:off x="4203700" y="5011738"/>
              <a:ext cx="1592263" cy="336550"/>
            </a:xfrm>
            <a:prstGeom prst="rect">
              <a:avLst/>
            </a:prstGeom>
            <a:solidFill>
              <a:srgbClr val="996633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Primate ABC</a:t>
              </a: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68E30FF0-4D45-40A4-BB38-380A78BB47EB}"/>
                </a:ext>
              </a:extLst>
            </p:cNvPr>
            <p:cNvSpPr/>
            <p:nvPr/>
          </p:nvSpPr>
          <p:spPr>
            <a:xfrm>
              <a:off x="3925888" y="5346700"/>
              <a:ext cx="847725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chimp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831A5F30-9547-4CE1-B603-0780D65BDD74}"/>
                </a:ext>
              </a:extLst>
            </p:cNvPr>
            <p:cNvSpPr/>
            <p:nvPr/>
          </p:nvSpPr>
          <p:spPr>
            <a:xfrm>
              <a:off x="4773613" y="5348288"/>
              <a:ext cx="846137" cy="36195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cattle</a:t>
              </a: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775C7E7C-C8FF-4B89-A0A3-62F84726C5A8}"/>
                </a:ext>
              </a:extLst>
            </p:cNvPr>
            <p:cNvSpPr/>
            <p:nvPr/>
          </p:nvSpPr>
          <p:spPr>
            <a:xfrm>
              <a:off x="5264150" y="5711825"/>
              <a:ext cx="769938" cy="376238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turtle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10FC38F3-6E55-4ADC-904F-DD3D713B9389}"/>
                </a:ext>
              </a:extLst>
            </p:cNvPr>
            <p:cNvSpPr/>
            <p:nvPr/>
          </p:nvSpPr>
          <p:spPr>
            <a:xfrm>
              <a:off x="4432300" y="4691063"/>
              <a:ext cx="1947863" cy="320675"/>
            </a:xfrm>
            <a:prstGeom prst="rect">
              <a:avLst/>
            </a:prstGeom>
            <a:solidFill>
              <a:srgbClr val="CC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Mammal ABC</a:t>
              </a:r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820514E3-F6ED-45B9-801F-8AD3FA1DC004}"/>
                </a:ext>
              </a:extLst>
            </p:cNvPr>
            <p:cNvSpPr/>
            <p:nvPr/>
          </p:nvSpPr>
          <p:spPr>
            <a:xfrm>
              <a:off x="5619750" y="5348288"/>
              <a:ext cx="815975" cy="36195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sheep</a:t>
              </a:r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0806F202-BC21-4F2A-B121-6AE962F86749}"/>
                </a:ext>
              </a:extLst>
            </p:cNvPr>
            <p:cNvSpPr/>
            <p:nvPr/>
          </p:nvSpPr>
          <p:spPr>
            <a:xfrm>
              <a:off x="4610100" y="4370388"/>
              <a:ext cx="1936750" cy="320675"/>
            </a:xfrm>
            <a:prstGeom prst="rect">
              <a:avLst/>
            </a:prstGeom>
            <a:solidFill>
              <a:srgbClr val="FFCC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Vertebrate ABC</a:t>
              </a:r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DC6117BE-9BBF-445F-B9D7-28DC61064532}"/>
                </a:ext>
              </a:extLst>
            </p:cNvPr>
            <p:cNvSpPr/>
            <p:nvPr/>
          </p:nvSpPr>
          <p:spPr>
            <a:xfrm>
              <a:off x="4749800" y="4051300"/>
              <a:ext cx="2257425" cy="320675"/>
            </a:xfrm>
            <a:prstGeom prst="rect">
              <a:avLst/>
            </a:prstGeom>
            <a:solidFill>
              <a:srgbClr val="FFCC66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Invertebrate ABC</a:t>
              </a:r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891C681B-7207-4885-A130-00F1848B9ACC}"/>
                </a:ext>
              </a:extLst>
            </p:cNvPr>
            <p:cNvSpPr/>
            <p:nvPr/>
          </p:nvSpPr>
          <p:spPr>
            <a:xfrm>
              <a:off x="5780088" y="5011738"/>
              <a:ext cx="688975" cy="33655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bee</a:t>
              </a:r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AEC20133-A312-4DCC-A1CE-39D30CBA8519}"/>
                </a:ext>
              </a:extLst>
            </p:cNvPr>
            <p:cNvSpPr/>
            <p:nvPr/>
          </p:nvSpPr>
          <p:spPr>
            <a:xfrm>
              <a:off x="4851400" y="3686175"/>
              <a:ext cx="1651000" cy="3651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grasshopper</a:t>
              </a:r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id="{C0937F24-F0E7-4A47-894A-ED328186F587}"/>
                </a:ext>
              </a:extLst>
            </p:cNvPr>
            <p:cNvSpPr/>
            <p:nvPr/>
          </p:nvSpPr>
          <p:spPr>
            <a:xfrm>
              <a:off x="6448425" y="6438900"/>
              <a:ext cx="2055813" cy="373063"/>
            </a:xfrm>
            <a:prstGeom prst="rect">
              <a:avLst/>
            </a:pr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18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Leguminosae XYZ</a:t>
              </a:r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BEFDA83C-C6A1-495F-BEBE-F5987DEFA66E}"/>
                </a:ext>
              </a:extLst>
            </p:cNvPr>
            <p:cNvSpPr/>
            <p:nvPr/>
          </p:nvSpPr>
          <p:spPr>
            <a:xfrm>
              <a:off x="6638925" y="6810375"/>
              <a:ext cx="1849438" cy="365125"/>
            </a:xfrm>
            <a:prstGeom prst="rect">
              <a:avLst/>
            </a:pr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18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Graminae XYZ</a:t>
              </a:r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4159A019-BAF4-449A-A6E2-9992EAB0EE12}"/>
                </a:ext>
              </a:extLst>
            </p:cNvPr>
            <p:cNvSpPr/>
            <p:nvPr/>
          </p:nvSpPr>
          <p:spPr>
            <a:xfrm>
              <a:off x="6450013" y="6081713"/>
              <a:ext cx="1851025" cy="366712"/>
            </a:xfrm>
            <a:prstGeom prst="rect">
              <a:avLst/>
            </a:prstGeom>
            <a:solidFill>
              <a:srgbClr val="99FF66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18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Rosaceae XYZ</a:t>
              </a:r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53CB0677-73C7-4618-9337-7FBC97BCA299}"/>
                </a:ext>
              </a:extLst>
            </p:cNvPr>
            <p:cNvSpPr/>
            <p:nvPr/>
          </p:nvSpPr>
          <p:spPr>
            <a:xfrm>
              <a:off x="6034088" y="5711825"/>
              <a:ext cx="2141537" cy="376238"/>
            </a:xfrm>
            <a:prstGeom prst="rect">
              <a:avLst/>
            </a:prstGeom>
            <a:solidFill>
              <a:srgbClr val="CCFF33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18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Solanaceae XYZ</a:t>
              </a:r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8ED8D890-FF72-4D90-A075-CC4C8DB95223}"/>
                </a:ext>
              </a:extLst>
            </p:cNvPr>
            <p:cNvSpPr/>
            <p:nvPr/>
          </p:nvSpPr>
          <p:spPr>
            <a:xfrm>
              <a:off x="4924425" y="3330575"/>
              <a:ext cx="804863" cy="3556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aphid</a:t>
              </a:r>
            </a:p>
          </p:txBody>
        </p:sp>
        <p:sp>
          <p:nvSpPr>
            <p:cNvPr id="46" name="Rectangle 43">
              <a:extLst>
                <a:ext uri="{FF2B5EF4-FFF2-40B4-BE49-F238E27FC236}">
                  <a16:creationId xmlns:a16="http://schemas.microsoft.com/office/drawing/2014/main" id="{50270AB4-B54E-4895-863A-DF4E42C264D7}"/>
                </a:ext>
              </a:extLst>
            </p:cNvPr>
            <p:cNvSpPr/>
            <p:nvPr/>
          </p:nvSpPr>
          <p:spPr>
            <a:xfrm>
              <a:off x="5092700" y="2959100"/>
              <a:ext cx="3975100" cy="371475"/>
            </a:xfrm>
            <a:prstGeom prst="rect">
              <a:avLst/>
            </a:prstGeom>
            <a:solidFill>
              <a:srgbClr val="6699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ALL major pests and pathogens</a:t>
              </a:r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5476A5D2-9735-4E53-AAEA-5DC33E6B0215}"/>
                </a:ext>
              </a:extLst>
            </p:cNvPr>
            <p:cNvSpPr/>
            <p:nvPr/>
          </p:nvSpPr>
          <p:spPr>
            <a:xfrm>
              <a:off x="6465888" y="5008563"/>
              <a:ext cx="865187" cy="33972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poplar</a:t>
              </a:r>
            </a:p>
          </p:txBody>
        </p:sp>
        <p:sp>
          <p:nvSpPr>
            <p:cNvPr id="48" name="Rectangle 45">
              <a:extLst>
                <a:ext uri="{FF2B5EF4-FFF2-40B4-BE49-F238E27FC236}">
                  <a16:creationId xmlns:a16="http://schemas.microsoft.com/office/drawing/2014/main" id="{CC60987E-D865-46B2-A062-1A1F3FACCC74}"/>
                </a:ext>
              </a:extLst>
            </p:cNvPr>
            <p:cNvSpPr/>
            <p:nvPr/>
          </p:nvSpPr>
          <p:spPr>
            <a:xfrm>
              <a:off x="6435725" y="5348288"/>
              <a:ext cx="2632075" cy="361950"/>
            </a:xfrm>
            <a:prstGeom prst="rect">
              <a:avLst/>
            </a:prstGeom>
            <a:solidFill>
              <a:srgbClr val="CCFF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Major crop species</a:t>
              </a:r>
            </a:p>
          </p:txBody>
        </p:sp>
        <p:sp>
          <p:nvSpPr>
            <p:cNvPr id="49" name="Rectangle 46">
              <a:extLst>
                <a:ext uri="{FF2B5EF4-FFF2-40B4-BE49-F238E27FC236}">
                  <a16:creationId xmlns:a16="http://schemas.microsoft.com/office/drawing/2014/main" id="{2F84718B-7BB3-4649-9157-4A35B92491D6}"/>
                </a:ext>
              </a:extLst>
            </p:cNvPr>
            <p:cNvSpPr/>
            <p:nvPr/>
          </p:nvSpPr>
          <p:spPr>
            <a:xfrm>
              <a:off x="6380163" y="4691063"/>
              <a:ext cx="865187" cy="32067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pines</a:t>
              </a:r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id="{DC8BEF26-0C9B-4132-9E2E-B0C40F0B59C6}"/>
                </a:ext>
              </a:extLst>
            </p:cNvPr>
            <p:cNvSpPr/>
            <p:nvPr/>
          </p:nvSpPr>
          <p:spPr>
            <a:xfrm>
              <a:off x="7316788" y="5011738"/>
              <a:ext cx="1751012" cy="336550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Major tree sp.</a:t>
              </a:r>
            </a:p>
          </p:txBody>
        </p:sp>
        <p:sp>
          <p:nvSpPr>
            <p:cNvPr id="51" name="Rectangle 48">
              <a:extLst>
                <a:ext uri="{FF2B5EF4-FFF2-40B4-BE49-F238E27FC236}">
                  <a16:creationId xmlns:a16="http://schemas.microsoft.com/office/drawing/2014/main" id="{FB4B9F95-861B-433C-B5D3-BCF07177EFB5}"/>
                </a:ext>
              </a:extLst>
            </p:cNvPr>
            <p:cNvSpPr/>
            <p:nvPr/>
          </p:nvSpPr>
          <p:spPr>
            <a:xfrm>
              <a:off x="6546850" y="4370388"/>
              <a:ext cx="2141538" cy="317500"/>
            </a:xfrm>
            <a:prstGeom prst="rect">
              <a:avLst/>
            </a:prstGeom>
            <a:solidFill>
              <a:srgbClr val="00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Marine species</a:t>
              </a:r>
            </a:p>
          </p:txBody>
        </p:sp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id="{D105BBE4-8529-4E4D-AE24-8189DF23376F}"/>
                </a:ext>
              </a:extLst>
            </p:cNvPr>
            <p:cNvSpPr/>
            <p:nvPr/>
          </p:nvSpPr>
          <p:spPr>
            <a:xfrm>
              <a:off x="7231063" y="4687888"/>
              <a:ext cx="1531937" cy="323850"/>
            </a:xfrm>
            <a:prstGeom prst="rect">
              <a:avLst/>
            </a:prstGeom>
            <a:solidFill>
              <a:srgbClr val="FFCC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Garden vari.</a:t>
              </a:r>
            </a:p>
          </p:txBody>
        </p: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id="{2DB3CFA5-05EA-4BDF-BF1D-D3023B8116C9}"/>
                </a:ext>
              </a:extLst>
            </p:cNvPr>
            <p:cNvSpPr/>
            <p:nvPr/>
          </p:nvSpPr>
          <p:spPr>
            <a:xfrm>
              <a:off x="6994525" y="4049713"/>
              <a:ext cx="1531938" cy="323850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Med. Herds</a:t>
              </a:r>
            </a:p>
          </p:txBody>
        </p:sp>
        <p:sp>
          <p:nvSpPr>
            <p:cNvPr id="54" name="Rectangle 51">
              <a:extLst>
                <a:ext uri="{FF2B5EF4-FFF2-40B4-BE49-F238E27FC236}">
                  <a16:creationId xmlns:a16="http://schemas.microsoft.com/office/drawing/2014/main" id="{D7F59C17-0745-4C9A-8AE5-CABE495A84A6}"/>
                </a:ext>
              </a:extLst>
            </p:cNvPr>
            <p:cNvSpPr/>
            <p:nvPr/>
          </p:nvSpPr>
          <p:spPr>
            <a:xfrm>
              <a:off x="6502400" y="3686175"/>
              <a:ext cx="2024063" cy="365125"/>
            </a:xfrm>
            <a:prstGeom prst="rect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Tough weeds</a:t>
              </a:r>
            </a:p>
          </p:txBody>
        </p:sp>
        <p:sp>
          <p:nvSpPr>
            <p:cNvPr id="55" name="Rectangle 52">
              <a:extLst>
                <a:ext uri="{FF2B5EF4-FFF2-40B4-BE49-F238E27FC236}">
                  <a16:creationId xmlns:a16="http://schemas.microsoft.com/office/drawing/2014/main" id="{3CE68300-1515-4E0B-BC0B-F89A4E1D00B8}"/>
                </a:ext>
              </a:extLst>
            </p:cNvPr>
            <p:cNvSpPr/>
            <p:nvPr/>
          </p:nvSpPr>
          <p:spPr>
            <a:xfrm>
              <a:off x="5729288" y="3330575"/>
              <a:ext cx="3151187" cy="355600"/>
            </a:xfrm>
            <a:prstGeom prst="rect">
              <a:avLst/>
            </a:prstGeom>
            <a:solidFill>
              <a:srgbClr val="E8FCFE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indent="0" algn="ctr"/>
              <a:r>
                <a:rPr lang="en-US" altLang="zh-CN" sz="2000" b="1" dirty="0">
                  <a:latin typeface="Century Gothic" panose="020B0502020202020204" pitchFamily="34" charset="0"/>
                  <a:ea typeface="宋体" panose="02010600030101010101" pitchFamily="2" charset="-122"/>
                </a:rPr>
                <a:t>All other farmed plant sp.</a:t>
              </a:r>
            </a:p>
          </p:txBody>
        </p:sp>
        <p:sp>
          <p:nvSpPr>
            <p:cNvPr id="56" name="Text Box 55">
              <a:extLst>
                <a:ext uri="{FF2B5EF4-FFF2-40B4-BE49-F238E27FC236}">
                  <a16:creationId xmlns:a16="http://schemas.microsoft.com/office/drawing/2014/main" id="{79E2802C-BEAB-4AFF-BBA5-97601BA2B98B}"/>
                </a:ext>
              </a:extLst>
            </p:cNvPr>
            <p:cNvSpPr txBox="1"/>
            <p:nvPr/>
          </p:nvSpPr>
          <p:spPr>
            <a:xfrm>
              <a:off x="8061325" y="7434263"/>
              <a:ext cx="1250950" cy="3365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 indent="0"/>
              <a:r>
                <a:rPr lang="en-US" altLang="zh-CN" sz="1600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Jun Yu, 2002</a:t>
              </a:r>
            </a:p>
          </p:txBody>
        </p:sp>
      </p:grpSp>
      <p:pic>
        <p:nvPicPr>
          <p:cNvPr id="58" name="图形 57">
            <a:extLst>
              <a:ext uri="{FF2B5EF4-FFF2-40B4-BE49-F238E27FC236}">
                <a16:creationId xmlns:a16="http://schemas.microsoft.com/office/drawing/2014/main" id="{8D1A0952-A8CF-4B13-AC0B-8855DBC4A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9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迅速增长的生物信息</a:t>
              </a:r>
            </a:p>
          </p:txBody>
        </p:sp>
      </p:grpSp>
      <p:pic>
        <p:nvPicPr>
          <p:cNvPr id="8" name="图片 7" descr="图1.6">
            <a:extLst>
              <a:ext uri="{FF2B5EF4-FFF2-40B4-BE49-F238E27FC236}">
                <a16:creationId xmlns:a16="http://schemas.microsoft.com/office/drawing/2014/main" id="{96226AC0-7E16-4DA1-9A60-C2B4E6ADC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60" y="856354"/>
            <a:ext cx="7666990" cy="5936109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28B9961D-43FB-40B5-8DF3-60CE4C711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53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迅速增长的生物信息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1B8A840-CE58-4FA1-8B3E-9DFE9ADF7E83}"/>
              </a:ext>
            </a:extLst>
          </p:cNvPr>
          <p:cNvSpPr txBox="1"/>
          <p:nvPr/>
        </p:nvSpPr>
        <p:spPr>
          <a:xfrm>
            <a:off x="828675" y="856354"/>
            <a:ext cx="8077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核酸数据库每</a:t>
            </a:r>
            <a:r>
              <a:rPr lang="en-US" altLang="zh-CN" sz="3200" dirty="0">
                <a:solidFill>
                  <a:srgbClr val="0070C0"/>
                </a:solidFill>
              </a:rPr>
              <a:t>14</a:t>
            </a:r>
            <a:r>
              <a:rPr lang="zh-CN" altLang="en-US" sz="3200" dirty="0">
                <a:solidFill>
                  <a:srgbClr val="0070C0"/>
                </a:solidFill>
              </a:rPr>
              <a:t>个月</a:t>
            </a:r>
            <a:r>
              <a:rPr lang="zh-CN" altLang="en-US" sz="3200" dirty="0"/>
              <a:t>左右要翻一番</a:t>
            </a:r>
            <a:endParaRPr lang="en-US" altLang="zh-CN" sz="3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/>
              <a:t>2024</a:t>
            </a:r>
            <a:r>
              <a:rPr lang="zh-CN" altLang="en-US" sz="3200" dirty="0"/>
              <a:t>年</a:t>
            </a:r>
            <a:r>
              <a:rPr lang="en-US" altLang="zh-CN" sz="3200" dirty="0"/>
              <a:t>, </a:t>
            </a:r>
            <a:r>
              <a:rPr lang="zh-CN" altLang="en-US" sz="3200" dirty="0"/>
              <a:t>公共核酸数据库</a:t>
            </a:r>
            <a:r>
              <a:rPr lang="en-US" altLang="zh-CN" sz="3200" dirty="0"/>
              <a:t>: 8.2</a:t>
            </a:r>
            <a:r>
              <a:rPr lang="zh-CN" altLang="en-US" sz="3200" dirty="0"/>
              <a:t>万亿个碱基对</a:t>
            </a:r>
            <a:endParaRPr lang="en-US" altLang="zh-CN" sz="3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3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A3BED34-7260-4BF8-BC62-F9C6FF4F6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" y="2489671"/>
            <a:ext cx="7442835" cy="4001732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E672C956-60DC-4D22-BE59-02011B70D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30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/>
                <a:t>Know Songtao Gui in a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minute</a:t>
              </a:r>
              <a:endParaRPr lang="zh-CN" altLang="en-US" sz="3200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790DE09-D2E3-46CC-969E-A4722C795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944699"/>
            <a:ext cx="7859434" cy="5589449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A051E7AE-C34A-405F-B2A0-3B4A31D19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02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迅速增长的生物信息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7786DCB-97F3-4366-8EC5-9D31DD4C9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28" y="1284365"/>
            <a:ext cx="7372680" cy="41463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074C91C-75E8-45ED-A49D-EA11EDC683E2}"/>
              </a:ext>
            </a:extLst>
          </p:cNvPr>
          <p:cNvSpPr txBox="1"/>
          <p:nvPr/>
        </p:nvSpPr>
        <p:spPr>
          <a:xfrm>
            <a:off x="3095625" y="5525433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信息爆炸时代如何保持洞察力</a:t>
            </a:r>
            <a:r>
              <a:rPr lang="en-US" altLang="zh-CN" dirty="0"/>
              <a:t>?</a:t>
            </a:r>
            <a:endParaRPr lang="zh-CN" altLang="en-US" dirty="0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53D7D0FD-313F-4BD4-9382-184615262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shenemangenome">
            <a:extLst>
              <a:ext uri="{FF2B5EF4-FFF2-40B4-BE49-F238E27FC236}">
                <a16:creationId xmlns:a16="http://schemas.microsoft.com/office/drawing/2014/main" id="{2BFBBFA1-1FB1-402D-A3DC-61DE6670A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9" y="1209676"/>
            <a:ext cx="6985000" cy="5238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迅速增长的生物信息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149679FC-4D28-4196-A0B7-8842362DC5DC}"/>
              </a:ext>
            </a:extLst>
          </p:cNvPr>
          <p:cNvSpPr txBox="1"/>
          <p:nvPr/>
        </p:nvSpPr>
        <p:spPr>
          <a:xfrm>
            <a:off x="3370389" y="2251202"/>
            <a:ext cx="2906586" cy="2212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有效管理</a:t>
            </a:r>
            <a:endParaRPr lang="en-US" altLang="zh-CN" sz="32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准确解读</a:t>
            </a:r>
            <a:endParaRPr lang="en-US" altLang="zh-CN" sz="32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充分使用</a:t>
            </a:r>
          </a:p>
        </p:txBody>
      </p:sp>
    </p:spTree>
    <p:extLst>
      <p:ext uri="{BB962C8B-B14F-4D97-AF65-F5344CB8AC3E}">
        <p14:creationId xmlns:p14="http://schemas.microsoft.com/office/powerpoint/2010/main" val="35905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生物信息学的概念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4DF4082C-FA8E-4F93-ACBA-FA851E22251F}"/>
              </a:ext>
            </a:extLst>
          </p:cNvPr>
          <p:cNvSpPr txBox="1"/>
          <p:nvPr/>
        </p:nvSpPr>
        <p:spPr>
          <a:xfrm>
            <a:off x="774811" y="1859340"/>
            <a:ext cx="7953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7030A0"/>
                </a:solidFill>
              </a:rPr>
              <a:t>太长不看系列</a:t>
            </a:r>
            <a:r>
              <a:rPr lang="en-US" altLang="zh-CN" sz="2400" dirty="0">
                <a:solidFill>
                  <a:srgbClr val="7030A0"/>
                </a:solidFill>
              </a:rPr>
              <a:t>: </a:t>
            </a:r>
            <a:r>
              <a:rPr lang="en-US" altLang="zh-CN" sz="2400" dirty="0"/>
              <a:t>“</a:t>
            </a:r>
            <a:r>
              <a:rPr lang="zh-CN" altLang="en-US" sz="2400" dirty="0"/>
              <a:t>生物信息学是研究生物信息的采集、处理、存储、传播、分析和解释等的一门学科</a:t>
            </a:r>
            <a:r>
              <a:rPr lang="en-US" altLang="zh-CN" sz="2400" dirty="0"/>
              <a:t>, </a:t>
            </a:r>
            <a:r>
              <a:rPr lang="zh-CN" altLang="en-US" sz="2400" dirty="0"/>
              <a:t>通过综合利用分子生物学、遗传学、计算机科学与技术</a:t>
            </a:r>
            <a:r>
              <a:rPr lang="en-US" altLang="zh-CN" sz="2400" dirty="0"/>
              <a:t>, </a:t>
            </a:r>
            <a:r>
              <a:rPr lang="zh-CN" altLang="en-US" sz="2400" dirty="0"/>
              <a:t>来揭示大量且复杂的生物数据中蕴含的生物学奥秘。</a:t>
            </a:r>
            <a:r>
              <a:rPr lang="en-US" altLang="zh-CN" sz="2400" dirty="0"/>
              <a:t>”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5132CE-03E0-41C3-9AA7-ED6A44D4C6CB}"/>
              </a:ext>
            </a:extLst>
          </p:cNvPr>
          <p:cNvSpPr txBox="1"/>
          <p:nvPr/>
        </p:nvSpPr>
        <p:spPr>
          <a:xfrm>
            <a:off x="1057275" y="4434858"/>
            <a:ext cx="726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“</a:t>
            </a:r>
            <a:r>
              <a:rPr lang="zh-CN" altLang="en-US" sz="2400" dirty="0">
                <a:solidFill>
                  <a:srgbClr val="0070C0"/>
                </a:solidFill>
              </a:rPr>
              <a:t>生物信息学是利用信息来理解生物学的一门科学。</a:t>
            </a:r>
            <a:r>
              <a:rPr lang="en-US" altLang="zh-CN" sz="2400" dirty="0">
                <a:solidFill>
                  <a:srgbClr val="0070C0"/>
                </a:solidFill>
              </a:rPr>
              <a:t>”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E45A84B5-2116-4C85-9814-19A2648CF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8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C0A8C77-A29D-43F5-9947-7BB9AD4545C1}"/>
              </a:ext>
            </a:extLst>
          </p:cNvPr>
          <p:cNvSpPr txBox="1"/>
          <p:nvPr/>
        </p:nvSpPr>
        <p:spPr>
          <a:xfrm>
            <a:off x="3421007" y="27496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41A586"/>
                </a:solidFill>
              </a:rPr>
              <a:t>生物信息学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15A1292-E97D-4B85-A5FE-A4EE1CBB84BE}"/>
              </a:ext>
            </a:extLst>
          </p:cNvPr>
          <p:cNvGrpSpPr/>
          <p:nvPr/>
        </p:nvGrpSpPr>
        <p:grpSpPr>
          <a:xfrm>
            <a:off x="-444411" y="2037679"/>
            <a:ext cx="10032822" cy="1547446"/>
            <a:chOff x="-479580" y="1881554"/>
            <a:chExt cx="10032822" cy="154744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4C0AC3F-5231-447D-8085-2ED6FA4FEEB9}"/>
                </a:ext>
              </a:extLst>
            </p:cNvPr>
            <p:cNvSpPr/>
            <p:nvPr/>
          </p:nvSpPr>
          <p:spPr>
            <a:xfrm>
              <a:off x="-479580" y="1881554"/>
              <a:ext cx="10032822" cy="154744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7954127-548A-4CD9-A70A-9CD46AD7D15D}"/>
                </a:ext>
              </a:extLst>
            </p:cNvPr>
            <p:cNvSpPr txBox="1"/>
            <p:nvPr/>
          </p:nvSpPr>
          <p:spPr>
            <a:xfrm>
              <a:off x="3482599" y="1990734"/>
              <a:ext cx="21788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第一章</a:t>
              </a:r>
              <a:r>
                <a:rPr lang="en-US" altLang="zh-CN" sz="2800" dirty="0"/>
                <a:t>: </a:t>
              </a:r>
              <a:r>
                <a:rPr lang="zh-CN" altLang="en-US" sz="2800" dirty="0"/>
                <a:t>导论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A1E1F9B-3B2D-482A-ABF3-0E15F8BB2034}"/>
                </a:ext>
              </a:extLst>
            </p:cNvPr>
            <p:cNvSpPr txBox="1"/>
            <p:nvPr/>
          </p:nvSpPr>
          <p:spPr>
            <a:xfrm>
              <a:off x="2237991" y="2655277"/>
              <a:ext cx="48590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0070C0"/>
                  </a:solidFill>
                </a:rPr>
                <a:t>2. </a:t>
              </a:r>
              <a:r>
                <a:rPr lang="zh-CN" altLang="en-US" sz="4000" dirty="0">
                  <a:solidFill>
                    <a:srgbClr val="0070C0"/>
                  </a:solidFill>
                </a:rPr>
                <a:t>生物信息学发展史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D97AC38-C3DB-453B-8AE9-A700F10EB658}"/>
              </a:ext>
            </a:extLst>
          </p:cNvPr>
          <p:cNvSpPr txBox="1"/>
          <p:nvPr/>
        </p:nvSpPr>
        <p:spPr>
          <a:xfrm>
            <a:off x="2947997" y="4129369"/>
            <a:ext cx="3187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/>
              <a:t>桂松涛</a:t>
            </a:r>
            <a:endParaRPr lang="en-US" altLang="zh-CN" sz="2400" dirty="0"/>
          </a:p>
          <a:p>
            <a:pPr algn="ctr"/>
            <a:r>
              <a:rPr lang="en-US" altLang="zh-CN" sz="2400" dirty="0"/>
              <a:t>songtaogui@163.com</a:t>
            </a: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803786CB-E927-4305-BBD1-E208D0AA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76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生物信息学名词原创</a:t>
              </a: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4D20A964-9F2C-4B25-8E9A-8CC84DC5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C3636794-D83F-4AD4-AEED-5C89CC8D5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" y="1186181"/>
            <a:ext cx="3962900" cy="297624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E783FF9-76AA-4BA0-9402-2A522FDD73A9}"/>
              </a:ext>
            </a:extLst>
          </p:cNvPr>
          <p:cNvSpPr txBox="1"/>
          <p:nvPr/>
        </p:nvSpPr>
        <p:spPr>
          <a:xfrm>
            <a:off x="28259" y="4322268"/>
            <a:ext cx="43600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0" algn="ctr"/>
            <a:r>
              <a:rPr lang="zh-CN" altLang="zh-CN" sz="2000" dirty="0">
                <a:latin typeface="+mj-lt"/>
                <a:ea typeface="+mj-ea"/>
              </a:rPr>
              <a:t>宝琳</a:t>
            </a:r>
            <a:r>
              <a:rPr lang="en-US" altLang="zh-CN" sz="2000" dirty="0">
                <a:latin typeface="+mj-lt"/>
                <a:ea typeface="+mj-ea"/>
              </a:rPr>
              <a:t>•</a:t>
            </a:r>
            <a:r>
              <a:rPr lang="zh-CN" altLang="zh-CN" sz="2000" dirty="0">
                <a:latin typeface="+mj-lt"/>
                <a:ea typeface="+mj-ea"/>
              </a:rPr>
              <a:t>霍格维</a:t>
            </a:r>
            <a:endParaRPr lang="en-US" altLang="zh-CN" sz="2000" dirty="0">
              <a:latin typeface="+mj-lt"/>
              <a:ea typeface="+mj-ea"/>
            </a:endParaRPr>
          </a:p>
          <a:p>
            <a:pPr indent="127000" algn="ctr"/>
            <a:r>
              <a:rPr lang="zh-CN" altLang="zh-CN" sz="2000" dirty="0">
                <a:latin typeface="+mj-lt"/>
                <a:ea typeface="+mj-ea"/>
              </a:rPr>
              <a:t>（</a:t>
            </a:r>
            <a:r>
              <a:rPr lang="en-US" altLang="zh-CN" sz="2000" dirty="0" err="1">
                <a:latin typeface="+mj-lt"/>
                <a:ea typeface="+mj-ea"/>
              </a:rPr>
              <a:t>Paulien</a:t>
            </a:r>
            <a:r>
              <a:rPr lang="en-US" altLang="zh-CN" sz="2000" dirty="0">
                <a:latin typeface="+mj-lt"/>
                <a:ea typeface="+mj-ea"/>
              </a:rPr>
              <a:t> </a:t>
            </a:r>
            <a:r>
              <a:rPr lang="en-US" altLang="zh-CN" sz="2000" dirty="0" err="1">
                <a:latin typeface="+mj-lt"/>
                <a:ea typeface="+mj-ea"/>
              </a:rPr>
              <a:t>Hogeweg</a:t>
            </a:r>
            <a:r>
              <a:rPr lang="zh-CN" altLang="zh-CN" sz="2000" dirty="0">
                <a:latin typeface="+mj-lt"/>
                <a:ea typeface="+mj-ea"/>
              </a:rPr>
              <a:t>）</a:t>
            </a:r>
            <a:endParaRPr lang="en-US" altLang="zh-CN" sz="2000" dirty="0">
              <a:latin typeface="+mj-lt"/>
              <a:ea typeface="+mj-ea"/>
            </a:endParaRPr>
          </a:p>
          <a:p>
            <a:pPr indent="127000" algn="ctr"/>
            <a:r>
              <a:rPr lang="zh-CN" altLang="zh-CN" sz="2000" dirty="0">
                <a:latin typeface="+mj-lt"/>
                <a:ea typeface="+mj-ea"/>
              </a:rPr>
              <a:t>（</a:t>
            </a:r>
            <a:r>
              <a:rPr lang="en-US" altLang="zh-CN" sz="2000" dirty="0">
                <a:latin typeface="+mj-lt"/>
                <a:ea typeface="+mj-ea"/>
              </a:rPr>
              <a:t>1943-</a:t>
            </a:r>
            <a:r>
              <a:rPr lang="zh-CN" altLang="zh-CN" sz="2000" dirty="0">
                <a:latin typeface="+mj-lt"/>
                <a:ea typeface="+mj-ea"/>
              </a:rPr>
              <a:t>）</a:t>
            </a:r>
            <a:endParaRPr lang="en-US" altLang="zh-CN" sz="2000" dirty="0">
              <a:latin typeface="+mj-lt"/>
              <a:ea typeface="+mj-ea"/>
            </a:endParaRPr>
          </a:p>
          <a:p>
            <a:pPr indent="127000" algn="ctr"/>
            <a:r>
              <a:rPr lang="zh-CN" altLang="en-US" sz="2000" dirty="0">
                <a:latin typeface="+mj-lt"/>
                <a:ea typeface="+mj-ea"/>
              </a:rPr>
              <a:t>荷兰乌得勒支大学教授</a:t>
            </a:r>
            <a:endParaRPr lang="en-US" altLang="zh-CN" sz="2000" dirty="0">
              <a:latin typeface="+mj-lt"/>
              <a:ea typeface="+mj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j-lt"/>
                <a:ea typeface="+mj-ea"/>
              </a:rPr>
              <a:t>1978</a:t>
            </a:r>
            <a:r>
              <a:rPr lang="zh-CN" altLang="en-US" sz="2000" dirty="0">
                <a:latin typeface="+mj-lt"/>
                <a:ea typeface="+mj-ea"/>
              </a:rPr>
              <a:t>年提出</a:t>
            </a:r>
            <a:r>
              <a:rPr lang="en-US" altLang="zh-CN" sz="2000" dirty="0">
                <a:solidFill>
                  <a:srgbClr val="0070C0"/>
                </a:solidFill>
                <a:latin typeface="+mj-lt"/>
                <a:ea typeface="+mj-ea"/>
              </a:rPr>
              <a:t>Bioinformatics</a:t>
            </a:r>
            <a:r>
              <a:rPr lang="zh-CN" altLang="en-US" sz="2000" dirty="0">
                <a:latin typeface="+mj-lt"/>
                <a:ea typeface="+mj-ea"/>
              </a:rPr>
              <a:t>一词</a:t>
            </a:r>
            <a:r>
              <a:rPr lang="en-US" altLang="zh-CN" sz="2000" dirty="0">
                <a:latin typeface="+mj-lt"/>
                <a:ea typeface="+mj-ea"/>
              </a:rPr>
              <a:t>(</a:t>
            </a:r>
            <a:r>
              <a:rPr lang="zh-CN" altLang="en-US" sz="2000" dirty="0">
                <a:latin typeface="+mj-lt"/>
                <a:ea typeface="+mj-ea"/>
              </a:rPr>
              <a:t>官方认证的最早</a:t>
            </a:r>
            <a:r>
              <a:rPr lang="en-US" altLang="zh-CN" sz="2000" dirty="0">
                <a:latin typeface="+mj-lt"/>
                <a:ea typeface="+mj-ea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+mj-lt"/>
              <a:ea typeface="+mj-ea"/>
            </a:endParaRPr>
          </a:p>
        </p:txBody>
      </p:sp>
      <p:pic>
        <p:nvPicPr>
          <p:cNvPr id="9" name="图片 6" descr="timg (5)">
            <a:extLst>
              <a:ext uri="{FF2B5EF4-FFF2-40B4-BE49-F238E27FC236}">
                <a16:creationId xmlns:a16="http://schemas.microsoft.com/office/drawing/2014/main" id="{26ABE975-3A88-44F9-BC1D-4F8BA1169C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870"/>
          <a:stretch/>
        </p:blipFill>
        <p:spPr>
          <a:xfrm>
            <a:off x="5115559" y="1186181"/>
            <a:ext cx="3409315" cy="297624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42D4306-4338-4631-8BFB-BDD66F2F2CCB}"/>
              </a:ext>
            </a:extLst>
          </p:cNvPr>
          <p:cNvSpPr txBox="1"/>
          <p:nvPr/>
        </p:nvSpPr>
        <p:spPr>
          <a:xfrm>
            <a:off x="4524691" y="4245324"/>
            <a:ext cx="45910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+mj-lt"/>
              </a:rPr>
              <a:t>林华安 博士</a:t>
            </a:r>
            <a:endParaRPr lang="en-US" altLang="zh-CN" sz="2000" dirty="0">
              <a:latin typeface="+mj-lt"/>
            </a:endParaRPr>
          </a:p>
          <a:p>
            <a:pPr algn="ctr"/>
            <a:r>
              <a:rPr lang="zh-CN" altLang="en-US" sz="2000" dirty="0">
                <a:latin typeface="+mj-lt"/>
              </a:rPr>
              <a:t>（</a:t>
            </a:r>
            <a:r>
              <a:rPr lang="en-US" altLang="zh-CN" sz="2000" dirty="0">
                <a:latin typeface="+mj-lt"/>
              </a:rPr>
              <a:t>Hwa A. Lim</a:t>
            </a:r>
            <a:r>
              <a:rPr lang="zh-CN" altLang="en-US" sz="2000" dirty="0">
                <a:latin typeface="+mj-lt"/>
              </a:rPr>
              <a:t>）</a:t>
            </a:r>
            <a:endParaRPr lang="en-US" altLang="zh-CN" sz="2000" dirty="0">
              <a:latin typeface="+mj-lt"/>
            </a:endParaRPr>
          </a:p>
          <a:p>
            <a:pPr algn="ctr"/>
            <a:r>
              <a:rPr lang="zh-CN" altLang="en-US" sz="2000" dirty="0">
                <a:latin typeface="+mj-lt"/>
              </a:rPr>
              <a:t>（</a:t>
            </a:r>
            <a:r>
              <a:rPr lang="en-US" altLang="zh-CN" sz="2000" dirty="0">
                <a:latin typeface="+mj-lt"/>
              </a:rPr>
              <a:t>1957-</a:t>
            </a:r>
            <a:r>
              <a:rPr lang="zh-CN" altLang="en-US" sz="2000" dirty="0">
                <a:latin typeface="+mj-lt"/>
              </a:rPr>
              <a:t>）</a:t>
            </a:r>
            <a:endParaRPr lang="en-US" altLang="zh-CN" sz="2000" dirty="0">
              <a:latin typeface="+mj-lt"/>
            </a:endParaRPr>
          </a:p>
          <a:p>
            <a:pPr algn="ctr"/>
            <a:r>
              <a:rPr lang="zh-CN" altLang="en-US" sz="2000" dirty="0">
                <a:latin typeface="+mj-lt"/>
              </a:rPr>
              <a:t>马来西亚华裔</a:t>
            </a:r>
            <a:r>
              <a:rPr lang="en-US" altLang="zh-CN" sz="2000" dirty="0">
                <a:latin typeface="+mj-lt"/>
              </a:rPr>
              <a:t>, </a:t>
            </a:r>
            <a:r>
              <a:rPr lang="zh-CN" altLang="en-US" sz="2000" dirty="0">
                <a:latin typeface="+mj-lt"/>
              </a:rPr>
              <a:t>佛州超算中心遗传学与生物物理学部门主任</a:t>
            </a:r>
            <a:endParaRPr lang="en-US" altLang="zh-CN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j-lt"/>
              </a:rPr>
              <a:t>1990</a:t>
            </a:r>
            <a:r>
              <a:rPr lang="zh-CN" altLang="en-US" sz="2000" dirty="0">
                <a:latin typeface="+mj-lt"/>
              </a:rPr>
              <a:t>年组织了世界第一个国际生物学信息学学术会议</a:t>
            </a:r>
            <a:r>
              <a:rPr lang="en-US" altLang="zh-CN" sz="2000" dirty="0">
                <a:latin typeface="+mj-lt"/>
              </a:rPr>
              <a:t>, </a:t>
            </a:r>
            <a:r>
              <a:rPr lang="zh-CN" altLang="en-US" sz="2000" dirty="0">
                <a:latin typeface="+mj-lt"/>
              </a:rPr>
              <a:t>催生了</a:t>
            </a:r>
            <a:r>
              <a:rPr lang="en-US" altLang="zh-CN" sz="2000" dirty="0">
                <a:latin typeface="+mj-lt"/>
              </a:rPr>
              <a:t>`</a:t>
            </a:r>
            <a:r>
              <a:rPr lang="zh-CN" altLang="en-US" sz="2000" dirty="0">
                <a:solidFill>
                  <a:srgbClr val="0070C0"/>
                </a:solidFill>
                <a:latin typeface="+mj-lt"/>
              </a:rPr>
              <a:t>生物信息学</a:t>
            </a:r>
            <a:r>
              <a:rPr lang="en-US" altLang="zh-CN" sz="2000" dirty="0">
                <a:latin typeface="+mj-lt"/>
              </a:rPr>
              <a:t>`</a:t>
            </a:r>
            <a:r>
              <a:rPr lang="zh-CN" altLang="en-US" sz="2000" dirty="0">
                <a:latin typeface="+mj-lt"/>
              </a:rPr>
              <a:t>一词的出现。</a:t>
            </a:r>
          </a:p>
        </p:txBody>
      </p:sp>
    </p:spTree>
    <p:extLst>
      <p:ext uri="{BB962C8B-B14F-4D97-AF65-F5344CB8AC3E}">
        <p14:creationId xmlns:p14="http://schemas.microsoft.com/office/powerpoint/2010/main" val="617980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生物信息学名词原创</a:t>
              </a: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4D20A964-9F2C-4B25-8E9A-8CC84DC5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69744A1-EC39-4D00-A55E-45C4F8144E6F}"/>
              </a:ext>
            </a:extLst>
          </p:cNvPr>
          <p:cNvSpPr txBox="1"/>
          <p:nvPr/>
        </p:nvSpPr>
        <p:spPr>
          <a:xfrm>
            <a:off x="2548849" y="1723510"/>
            <a:ext cx="4136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B050"/>
                </a:solidFill>
              </a:rPr>
              <a:t>Bio</a:t>
            </a:r>
            <a:r>
              <a:rPr lang="en-US" altLang="zh-CN" sz="4400" b="1" dirty="0">
                <a:solidFill>
                  <a:srgbClr val="00B0F0"/>
                </a:solidFill>
              </a:rPr>
              <a:t>inform</a:t>
            </a:r>
            <a:r>
              <a:rPr lang="en-US" altLang="zh-CN" sz="4400" b="1" dirty="0">
                <a:solidFill>
                  <a:srgbClr val="7030A0"/>
                </a:solidFill>
              </a:rPr>
              <a:t>atics</a:t>
            </a:r>
            <a:endParaRPr lang="zh-CN" altLang="en-US" sz="4400" b="1" dirty="0">
              <a:solidFill>
                <a:srgbClr val="7030A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9E13BAC-2CC8-446F-BF51-D7F9763C3388}"/>
              </a:ext>
            </a:extLst>
          </p:cNvPr>
          <p:cNvSpPr txBox="1"/>
          <p:nvPr/>
        </p:nvSpPr>
        <p:spPr>
          <a:xfrm>
            <a:off x="2838191" y="2826743"/>
            <a:ext cx="3557384" cy="2482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rgbClr val="00B050"/>
                </a:solidFill>
              </a:rPr>
              <a:t>Biology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rgbClr val="00B0F0"/>
                </a:solidFill>
              </a:rPr>
              <a:t>Information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rgbClr val="7030A0"/>
                </a:solidFill>
              </a:rPr>
              <a:t>Mathematics</a:t>
            </a:r>
            <a:endParaRPr lang="zh-CN" alt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1451BF65-9E66-4BAC-91D3-47CEC0A30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62" y="856353"/>
            <a:ext cx="4249737" cy="58730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2F92FA-E44C-4510-8D26-BBA27EAD9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65" y="856353"/>
            <a:ext cx="4266274" cy="587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7F50177-7402-4657-A6AC-413FCF820859}"/>
              </a:ext>
            </a:extLst>
          </p:cNvPr>
          <p:cNvGrpSpPr/>
          <p:nvPr/>
        </p:nvGrpSpPr>
        <p:grpSpPr>
          <a:xfrm>
            <a:off x="561975" y="3075899"/>
            <a:ext cx="8020050" cy="3465921"/>
            <a:chOff x="561975" y="3075899"/>
            <a:chExt cx="8020050" cy="346592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70FF758-C85D-4653-AC67-12FCBCA38B34}"/>
                </a:ext>
              </a:extLst>
            </p:cNvPr>
            <p:cNvSpPr txBox="1"/>
            <p:nvPr/>
          </p:nvSpPr>
          <p:spPr>
            <a:xfrm>
              <a:off x="561975" y="3075899"/>
              <a:ext cx="8020050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1953</a:t>
              </a:r>
              <a:r>
                <a:rPr lang="zh-CN" altLang="en-US" sz="2800" dirty="0"/>
                <a:t>年，由沃森和克里克提出</a:t>
              </a:r>
              <a:r>
                <a:rPr lang="en-US" altLang="zh-CN" sz="2800" dirty="0"/>
                <a:t>DNA</a:t>
              </a:r>
              <a:r>
                <a:rPr lang="zh-CN" altLang="en-US" sz="2800" dirty="0"/>
                <a:t>双螺旋结构模型</a:t>
              </a:r>
              <a:r>
                <a:rPr lang="en-US" altLang="zh-CN" sz="2800" dirty="0"/>
                <a:t>, </a:t>
              </a:r>
              <a:r>
                <a:rPr lang="zh-CN" altLang="en-US" sz="2800" dirty="0"/>
                <a:t>开启了分子生物学时代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0D22939-7FD6-460C-8B1B-58AA95987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171" y="4030006"/>
              <a:ext cx="3736479" cy="251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48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4A4B50C-4E4A-462C-B7B7-D353B6631249}"/>
              </a:ext>
            </a:extLst>
          </p:cNvPr>
          <p:cNvGrpSpPr/>
          <p:nvPr/>
        </p:nvGrpSpPr>
        <p:grpSpPr>
          <a:xfrm>
            <a:off x="1228725" y="938845"/>
            <a:ext cx="6524625" cy="5439708"/>
            <a:chOff x="1228725" y="938845"/>
            <a:chExt cx="6524625" cy="543970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9A3B2E7-9A70-4641-8A67-086F99C4E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725" y="938845"/>
              <a:ext cx="6524625" cy="249015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7CDFE3-3AE1-426B-844F-02C73E15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450" y="3587727"/>
              <a:ext cx="2581988" cy="27908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88CDB4E-CCFD-4021-B90E-5F528C3F1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569" y="3596155"/>
              <a:ext cx="3372306" cy="2782398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7896963-7196-4A13-893C-31F4324DEABB}"/>
              </a:ext>
            </a:extLst>
          </p:cNvPr>
          <p:cNvGrpSpPr/>
          <p:nvPr/>
        </p:nvGrpSpPr>
        <p:grpSpPr>
          <a:xfrm>
            <a:off x="561975" y="1990049"/>
            <a:ext cx="8020050" cy="4224380"/>
            <a:chOff x="561975" y="1990049"/>
            <a:chExt cx="8020050" cy="4224380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31B5EA3-2E6B-4210-906F-5C2BC7B047E4}"/>
                </a:ext>
              </a:extLst>
            </p:cNvPr>
            <p:cNvSpPr txBox="1"/>
            <p:nvPr/>
          </p:nvSpPr>
          <p:spPr>
            <a:xfrm>
              <a:off x="561975" y="1990049"/>
              <a:ext cx="8020050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1955</a:t>
              </a:r>
              <a:r>
                <a:rPr lang="zh-CN" altLang="en-US" sz="2800" dirty="0"/>
                <a:t>年</a:t>
              </a:r>
              <a:r>
                <a:rPr lang="en-US" altLang="zh-CN" sz="2800" dirty="0"/>
                <a:t>, Sanger</a:t>
              </a:r>
              <a:r>
                <a:rPr lang="zh-CN" altLang="en-US" sz="2800" dirty="0"/>
                <a:t>用二硝基氟苯（</a:t>
              </a:r>
              <a:r>
                <a:rPr lang="en-US" altLang="zh-CN" sz="2800" dirty="0"/>
                <a:t>FDNB</a:t>
              </a:r>
              <a:r>
                <a:rPr lang="zh-CN" altLang="en-US" sz="2800" dirty="0"/>
                <a:t>）法，首次成功地完成了第一个蛋白质</a:t>
              </a:r>
              <a:r>
                <a:rPr lang="en-US" altLang="zh-CN" sz="2800" dirty="0"/>
                <a:t>-</a:t>
              </a:r>
              <a:r>
                <a:rPr lang="zh-CN" altLang="en-US" sz="2800" dirty="0"/>
                <a:t>牛胰岛素的序列分析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F0F9A39-6E4E-4558-B08A-122170630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1038" y="2944156"/>
              <a:ext cx="2453431" cy="327027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87C6E7A-5CB0-4268-811A-408B0E30323A}"/>
                </a:ext>
              </a:extLst>
            </p:cNvPr>
            <p:cNvSpPr txBox="1"/>
            <p:nvPr/>
          </p:nvSpPr>
          <p:spPr>
            <a:xfrm>
              <a:off x="3374224" y="5803772"/>
              <a:ext cx="2019299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CN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Frederick Sanger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353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pic>
        <p:nvPicPr>
          <p:cNvPr id="6" name="内容占位符 2">
            <a:extLst>
              <a:ext uri="{FF2B5EF4-FFF2-40B4-BE49-F238E27FC236}">
                <a16:creationId xmlns:a16="http://schemas.microsoft.com/office/drawing/2014/main" id="{6D130FEB-4E19-4409-8171-896A814F6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087" y="1008114"/>
            <a:ext cx="8759825" cy="526663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B3A7C4A1-6EB5-4BA3-816E-E811413185E8}"/>
              </a:ext>
            </a:extLst>
          </p:cNvPr>
          <p:cNvGrpSpPr/>
          <p:nvPr/>
        </p:nvGrpSpPr>
        <p:grpSpPr>
          <a:xfrm>
            <a:off x="322206" y="2419970"/>
            <a:ext cx="8499586" cy="3854778"/>
            <a:chOff x="452326" y="2145972"/>
            <a:chExt cx="8499586" cy="385477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EC7C582-B6A2-4CE6-8681-9BA6DFA413D9}"/>
                </a:ext>
              </a:extLst>
            </p:cNvPr>
            <p:cNvGrpSpPr/>
            <p:nvPr/>
          </p:nvGrpSpPr>
          <p:grpSpPr>
            <a:xfrm>
              <a:off x="452326" y="2145972"/>
              <a:ext cx="8499586" cy="3854778"/>
              <a:chOff x="452326" y="2726997"/>
              <a:chExt cx="8499586" cy="3854778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AFDDC35-397D-45C9-BCB8-7738B79ED6C0}"/>
                  </a:ext>
                </a:extLst>
              </p:cNvPr>
              <p:cNvSpPr txBox="1"/>
              <p:nvPr/>
            </p:nvSpPr>
            <p:spPr>
              <a:xfrm>
                <a:off x="452326" y="2726997"/>
                <a:ext cx="8499586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1965</a:t>
                </a:r>
                <a:r>
                  <a:rPr lang="zh-CN" altLang="en-US" sz="2800" dirty="0"/>
                  <a:t>年，祖卡坎德尔和鲍林提出的“分子钟”理论</a:t>
                </a:r>
              </a:p>
            </p:txBody>
          </p:sp>
          <p:pic>
            <p:nvPicPr>
              <p:cNvPr id="32770" name="Picture 2" descr="莱纳斯·鲍林- 维基百科，自由的百科全书">
                <a:extLst>
                  <a:ext uri="{FF2B5EF4-FFF2-40B4-BE49-F238E27FC236}">
                    <a16:creationId xmlns:a16="http://schemas.microsoft.com/office/drawing/2014/main" id="{7A679B9D-B574-4945-929A-36EC6B0C7B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6215" y="3250217"/>
                <a:ext cx="2751570" cy="3331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5A4EBB4-F47E-4DF3-8A2A-CD1E5E1790A1}"/>
                </a:ext>
              </a:extLst>
            </p:cNvPr>
            <p:cNvSpPr txBox="1"/>
            <p:nvPr/>
          </p:nvSpPr>
          <p:spPr>
            <a:xfrm>
              <a:off x="3850474" y="5583751"/>
              <a:ext cx="2019299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Linus Pauling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3080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955A410-6FC9-4895-B1DC-A5B7B528ED47}"/>
              </a:ext>
            </a:extLst>
          </p:cNvPr>
          <p:cNvGrpSpPr/>
          <p:nvPr/>
        </p:nvGrpSpPr>
        <p:grpSpPr>
          <a:xfrm>
            <a:off x="307194" y="2255328"/>
            <a:ext cx="8529612" cy="2489265"/>
            <a:chOff x="307194" y="1226628"/>
            <a:chExt cx="8529612" cy="2489265"/>
          </a:xfrm>
        </p:grpSpPr>
        <p:pic>
          <p:nvPicPr>
            <p:cNvPr id="33794" name="Picture 2">
              <a:extLst>
                <a:ext uri="{FF2B5EF4-FFF2-40B4-BE49-F238E27FC236}">
                  <a16:creationId xmlns:a16="http://schemas.microsoft.com/office/drawing/2014/main" id="{9A2C10D2-C425-414D-8201-6C398CDA5F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59"/>
            <a:stretch/>
          </p:blipFill>
          <p:spPr bwMode="auto">
            <a:xfrm>
              <a:off x="3863762" y="1226628"/>
              <a:ext cx="4973044" cy="248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6" name="Picture 4">
              <a:extLst>
                <a:ext uri="{FF2B5EF4-FFF2-40B4-BE49-F238E27FC236}">
                  <a16:creationId xmlns:a16="http://schemas.microsoft.com/office/drawing/2014/main" id="{AA3E52BB-5593-442F-8570-99D015794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94" y="1226628"/>
              <a:ext cx="3409951" cy="248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BD9BD5C-289F-4AEE-A72B-F746E25A765D}"/>
              </a:ext>
            </a:extLst>
          </p:cNvPr>
          <p:cNvSpPr txBox="1"/>
          <p:nvPr/>
        </p:nvSpPr>
        <p:spPr>
          <a:xfrm>
            <a:off x="1302488" y="1427874"/>
            <a:ext cx="653902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1966</a:t>
            </a:r>
            <a:r>
              <a:rPr lang="zh-CN" altLang="en-US" sz="2800" dirty="0"/>
              <a:t>年，我国第一次人工合成了胰岛素</a:t>
            </a:r>
          </a:p>
        </p:txBody>
      </p:sp>
    </p:spTree>
    <p:extLst>
      <p:ext uri="{BB962C8B-B14F-4D97-AF65-F5344CB8AC3E}">
        <p14:creationId xmlns:p14="http://schemas.microsoft.com/office/powerpoint/2010/main" val="395911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/>
                <a:t>Know Songtao Gui in a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minute</a:t>
              </a:r>
              <a:endParaRPr lang="zh-CN" altLang="en-US" sz="3200" dirty="0"/>
            </a:p>
          </p:txBody>
        </p:sp>
      </p:grpSp>
      <p:pic>
        <p:nvPicPr>
          <p:cNvPr id="10" name="图形 9">
            <a:extLst>
              <a:ext uri="{FF2B5EF4-FFF2-40B4-BE49-F238E27FC236}">
                <a16:creationId xmlns:a16="http://schemas.microsoft.com/office/drawing/2014/main" id="{A051E7AE-C34A-405F-B2A0-3B4A31D19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5D3637-B318-47C7-8E72-863EFD0A5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781"/>
            <a:ext cx="9144000" cy="47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38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pic>
        <p:nvPicPr>
          <p:cNvPr id="10" name="内容占位符 4">
            <a:extLst>
              <a:ext uri="{FF2B5EF4-FFF2-40B4-BE49-F238E27FC236}">
                <a16:creationId xmlns:a16="http://schemas.microsoft.com/office/drawing/2014/main" id="{1A2FA1C8-54B2-491B-A49E-54962A16A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1"/>
          <a:stretch>
            <a:fillRect/>
          </a:stretch>
        </p:blipFill>
        <p:spPr>
          <a:xfrm>
            <a:off x="215900" y="944775"/>
            <a:ext cx="8461375" cy="551137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52D8DAF3-7534-402A-B5FE-D2FC0208F145}"/>
              </a:ext>
            </a:extLst>
          </p:cNvPr>
          <p:cNvGrpSpPr/>
          <p:nvPr/>
        </p:nvGrpSpPr>
        <p:grpSpPr>
          <a:xfrm>
            <a:off x="561975" y="1990049"/>
            <a:ext cx="8020050" cy="4224380"/>
            <a:chOff x="561975" y="1990049"/>
            <a:chExt cx="8020050" cy="422438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6B10020-6B44-4355-A786-B5E0E890A35F}"/>
                </a:ext>
              </a:extLst>
            </p:cNvPr>
            <p:cNvSpPr txBox="1"/>
            <p:nvPr/>
          </p:nvSpPr>
          <p:spPr>
            <a:xfrm>
              <a:off x="561975" y="1990049"/>
              <a:ext cx="8020050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1977</a:t>
              </a:r>
              <a:r>
                <a:rPr lang="zh-CN" altLang="en-US" sz="2800" dirty="0"/>
                <a:t>年，桑格等发表双脱氧链末端终止法，测定</a:t>
              </a:r>
              <a:r>
                <a:rPr lang="en-US" altLang="zh-CN" sz="2800" dirty="0"/>
                <a:t>ϕX174</a:t>
              </a:r>
              <a:r>
                <a:rPr lang="zh-CN" altLang="en-US" sz="2800" dirty="0"/>
                <a:t>序列。</a:t>
              </a: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8F0291-2EBF-4049-B989-C79513BCA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038" y="2944156"/>
              <a:ext cx="2453431" cy="3270273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07D7B0F-0930-45E9-BA0F-5597F507A163}"/>
                </a:ext>
              </a:extLst>
            </p:cNvPr>
            <p:cNvSpPr txBox="1"/>
            <p:nvPr/>
          </p:nvSpPr>
          <p:spPr>
            <a:xfrm>
              <a:off x="3405170" y="5568098"/>
              <a:ext cx="2019299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Frederick Sanger, again!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44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pic>
        <p:nvPicPr>
          <p:cNvPr id="15" name="内容占位符 5">
            <a:extLst>
              <a:ext uri="{FF2B5EF4-FFF2-40B4-BE49-F238E27FC236}">
                <a16:creationId xmlns:a16="http://schemas.microsoft.com/office/drawing/2014/main" id="{82B4022C-A150-43A2-AF1E-143663BE8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7" y="1551565"/>
            <a:ext cx="4043862" cy="5232400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4639AC65-FD3C-4A88-9490-EE296F800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1959483"/>
            <a:ext cx="4476750" cy="41823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人类基因组计划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开始于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1988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由美国能源部和国家医学研究院发起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美国、英国、法国、德国、日本和中国参加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经费三十亿美元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主要目标：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、人类基因组测序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、各种模式生物基因组测序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、推动全基因组水平的高通量技术的发展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78EB175-F880-42E7-885F-9E8DFBC2C547}"/>
              </a:ext>
            </a:extLst>
          </p:cNvPr>
          <p:cNvSpPr txBox="1"/>
          <p:nvPr/>
        </p:nvSpPr>
        <p:spPr>
          <a:xfrm>
            <a:off x="1800225" y="1028345"/>
            <a:ext cx="500062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1988</a:t>
            </a:r>
            <a:r>
              <a:rPr lang="zh-CN" altLang="en-US" sz="2800" dirty="0"/>
              <a:t>年，人类基因组计划提出</a:t>
            </a:r>
          </a:p>
        </p:txBody>
      </p:sp>
    </p:spTree>
    <p:extLst>
      <p:ext uri="{BB962C8B-B14F-4D97-AF65-F5344CB8AC3E}">
        <p14:creationId xmlns:p14="http://schemas.microsoft.com/office/powerpoint/2010/main" val="7631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2">
            <a:extLst>
              <a:ext uri="{FF2B5EF4-FFF2-40B4-BE49-F238E27FC236}">
                <a16:creationId xmlns:a16="http://schemas.microsoft.com/office/drawing/2014/main" id="{C1BF86A2-7844-4FC2-9204-37C7483AE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4"/>
          <a:stretch>
            <a:fillRect/>
          </a:stretch>
        </p:blipFill>
        <p:spPr>
          <a:xfrm>
            <a:off x="6350" y="836613"/>
            <a:ext cx="9115425" cy="602138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6B10020-6B44-4355-A786-B5E0E890A35F}"/>
              </a:ext>
            </a:extLst>
          </p:cNvPr>
          <p:cNvSpPr txBox="1"/>
          <p:nvPr/>
        </p:nvSpPr>
        <p:spPr>
          <a:xfrm>
            <a:off x="554037" y="3209249"/>
            <a:ext cx="80200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1995</a:t>
            </a:r>
            <a:r>
              <a:rPr lang="zh-CN" altLang="en-US" sz="2800" dirty="0"/>
              <a:t>年，</a:t>
            </a:r>
            <a:r>
              <a:rPr lang="en-US" altLang="zh-CN" sz="2800" dirty="0"/>
              <a:t>H. influenza (</a:t>
            </a:r>
            <a:r>
              <a:rPr lang="zh-CN" altLang="en-US" sz="2800" dirty="0"/>
              <a:t>流感嗜血杆菌</a:t>
            </a:r>
            <a:r>
              <a:rPr lang="en-US" altLang="zh-CN" sz="2800" dirty="0"/>
              <a:t>)</a:t>
            </a:r>
            <a:r>
              <a:rPr lang="zh-CN" altLang="en-US" sz="2800" dirty="0"/>
              <a:t>基因组</a:t>
            </a:r>
            <a:r>
              <a:rPr lang="en-US" altLang="zh-CN" sz="2800" dirty="0"/>
              <a:t>: </a:t>
            </a:r>
            <a:r>
              <a:rPr lang="zh-CN" altLang="en-US" sz="2800" dirty="0"/>
              <a:t>第一个测序成功的基因组。</a:t>
            </a:r>
          </a:p>
        </p:txBody>
      </p:sp>
    </p:spTree>
    <p:extLst>
      <p:ext uri="{BB962C8B-B14F-4D97-AF65-F5344CB8AC3E}">
        <p14:creationId xmlns:p14="http://schemas.microsoft.com/office/powerpoint/2010/main" val="2647736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496C9BA2-C6D3-47AB-9699-6C0D5E6DD89C}"/>
              </a:ext>
            </a:extLst>
          </p:cNvPr>
          <p:cNvGrpSpPr/>
          <p:nvPr/>
        </p:nvGrpSpPr>
        <p:grpSpPr>
          <a:xfrm>
            <a:off x="-36513" y="846138"/>
            <a:ext cx="9182101" cy="6011862"/>
            <a:chOff x="-36513" y="846138"/>
            <a:chExt cx="9182101" cy="6011862"/>
          </a:xfrm>
        </p:grpSpPr>
        <p:pic>
          <p:nvPicPr>
            <p:cNvPr id="15" name="内容占位符 2">
              <a:extLst>
                <a:ext uri="{FF2B5EF4-FFF2-40B4-BE49-F238E27FC236}">
                  <a16:creationId xmlns:a16="http://schemas.microsoft.com/office/drawing/2014/main" id="{851E0294-A2CF-4D7F-9610-4DC7C2C7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6513" y="869950"/>
              <a:ext cx="4549776" cy="5984875"/>
            </a:xfrm>
            <a:prstGeom prst="rect">
              <a:avLst/>
            </a:prstGeom>
          </p:spPr>
        </p:pic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37030BED-2AD6-4311-AA24-6CF04D7EE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846138"/>
              <a:ext cx="4645025" cy="601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6B10020-6B44-4355-A786-B5E0E890A35F}"/>
              </a:ext>
            </a:extLst>
          </p:cNvPr>
          <p:cNvSpPr txBox="1"/>
          <p:nvPr/>
        </p:nvSpPr>
        <p:spPr>
          <a:xfrm>
            <a:off x="1806798" y="2528420"/>
            <a:ext cx="51720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2001</a:t>
            </a:r>
            <a:r>
              <a:rPr lang="zh-CN" altLang="en-US" sz="2800" dirty="0"/>
              <a:t>年，人类基因组草图公布。</a:t>
            </a:r>
          </a:p>
        </p:txBody>
      </p:sp>
    </p:spTree>
    <p:extLst>
      <p:ext uri="{BB962C8B-B14F-4D97-AF65-F5344CB8AC3E}">
        <p14:creationId xmlns:p14="http://schemas.microsoft.com/office/powerpoint/2010/main" val="1320024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2">
            <a:extLst>
              <a:ext uri="{FF2B5EF4-FFF2-40B4-BE49-F238E27FC236}">
                <a16:creationId xmlns:a16="http://schemas.microsoft.com/office/drawing/2014/main" id="{93B8B20C-6810-4AA9-B777-288A96A7D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8946"/>
          <a:stretch>
            <a:fillRect/>
          </a:stretch>
        </p:blipFill>
        <p:spPr>
          <a:xfrm>
            <a:off x="11113" y="836613"/>
            <a:ext cx="9113837" cy="602138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生物信息发展史</a:t>
              </a:r>
              <a:r>
                <a:rPr lang="en-US" altLang="zh-CN" sz="3600" dirty="0"/>
                <a:t>: Bio</a:t>
              </a:r>
              <a:endParaRPr lang="zh-CN" altLang="en-US" sz="3600" dirty="0"/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6B10020-6B44-4355-A786-B5E0E890A35F}"/>
              </a:ext>
            </a:extLst>
          </p:cNvPr>
          <p:cNvSpPr txBox="1"/>
          <p:nvPr/>
        </p:nvSpPr>
        <p:spPr>
          <a:xfrm>
            <a:off x="1549623" y="4138889"/>
            <a:ext cx="529018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2005</a:t>
            </a:r>
            <a:r>
              <a:rPr lang="zh-CN" altLang="en-US" sz="2800" dirty="0"/>
              <a:t>年，新一代测序技术出现。</a:t>
            </a:r>
          </a:p>
        </p:txBody>
      </p:sp>
    </p:spTree>
    <p:extLst>
      <p:ext uri="{BB962C8B-B14F-4D97-AF65-F5344CB8AC3E}">
        <p14:creationId xmlns:p14="http://schemas.microsoft.com/office/powerpoint/2010/main" val="4015078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00B0F0"/>
                  </a:solidFill>
                </a:rPr>
                <a:t>生物信息发展史</a:t>
              </a:r>
              <a:r>
                <a:rPr lang="en-US" altLang="zh-CN" sz="3600" dirty="0">
                  <a:solidFill>
                    <a:srgbClr val="00B0F0"/>
                  </a:solidFill>
                </a:rPr>
                <a:t>: Informatics</a:t>
              </a:r>
              <a:endParaRPr lang="zh-CN" altLang="en-US" sz="36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9284BF2-922E-4185-AE90-E760DF3E3460}"/>
              </a:ext>
            </a:extLst>
          </p:cNvPr>
          <p:cNvSpPr txBox="1"/>
          <p:nvPr/>
        </p:nvSpPr>
        <p:spPr>
          <a:xfrm>
            <a:off x="2746771" y="1082092"/>
            <a:ext cx="342542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/>
              <a:t>约翰</a:t>
            </a:r>
            <a:r>
              <a:rPr lang="en-US" altLang="zh-CN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·</a:t>
            </a:r>
            <a:r>
              <a:rPr lang="zh-CN" altLang="en-US" sz="2400" dirty="0"/>
              <a:t>冯诺依曼和计算机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5CB74B-BC39-487B-A222-AF40A661A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39" y="1740497"/>
            <a:ext cx="5715000" cy="381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4D81521-13A2-4A09-BE35-7B585048E31A}"/>
              </a:ext>
            </a:extLst>
          </p:cNvPr>
          <p:cNvSpPr txBox="1"/>
          <p:nvPr/>
        </p:nvSpPr>
        <p:spPr>
          <a:xfrm>
            <a:off x="6614160" y="1923377"/>
            <a:ext cx="1858201" cy="2219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算符环理论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博弈论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蒙特卡洛方法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冯诺依曼体系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B8F4B31-A685-48A8-BA68-5E8F9A8DC026}"/>
              </a:ext>
            </a:extLst>
          </p:cNvPr>
          <p:cNvSpPr txBox="1"/>
          <p:nvPr/>
        </p:nvSpPr>
        <p:spPr>
          <a:xfrm>
            <a:off x="998220" y="5747237"/>
            <a:ext cx="736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计算机制造的三个基本原则，即采用二进制逻辑、程序存储执行以及计算机由五个部分组成</a:t>
            </a:r>
            <a:r>
              <a:rPr lang="en-US" altLang="zh-CN" dirty="0"/>
              <a:t>(</a:t>
            </a:r>
            <a:r>
              <a:rPr lang="zh-CN" altLang="en-US" dirty="0"/>
              <a:t>运算器、控制器、存储器、输入设备、输出设备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4291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00B0F0"/>
                  </a:solidFill>
                </a:rPr>
                <a:t>生物信息发展史</a:t>
              </a:r>
              <a:r>
                <a:rPr lang="en-US" altLang="zh-CN" sz="3600" dirty="0">
                  <a:solidFill>
                    <a:srgbClr val="00B0F0"/>
                  </a:solidFill>
                </a:rPr>
                <a:t>: Informatics</a:t>
              </a:r>
              <a:endParaRPr lang="zh-CN" altLang="en-US" sz="36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9284BF2-922E-4185-AE90-E760DF3E3460}"/>
              </a:ext>
            </a:extLst>
          </p:cNvPr>
          <p:cNvSpPr txBox="1"/>
          <p:nvPr/>
        </p:nvSpPr>
        <p:spPr>
          <a:xfrm>
            <a:off x="1961911" y="993612"/>
            <a:ext cx="483512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/>
              <a:t>信息论之父</a:t>
            </a:r>
            <a:r>
              <a:rPr lang="en-US" altLang="zh-CN" sz="2400" dirty="0"/>
              <a:t>: </a:t>
            </a:r>
            <a:r>
              <a:rPr lang="zh-CN" altLang="en-US" sz="2400" dirty="0"/>
              <a:t>克劳德</a:t>
            </a:r>
            <a:r>
              <a:rPr lang="en-US" altLang="zh-CN" sz="2400" dirty="0"/>
              <a:t>·</a:t>
            </a:r>
            <a:r>
              <a:rPr lang="zh-CN" altLang="en-US" sz="2400" dirty="0"/>
              <a:t>艾尔伍德</a:t>
            </a:r>
            <a:r>
              <a:rPr lang="en-US" altLang="zh-CN" sz="2400" dirty="0"/>
              <a:t>·</a:t>
            </a:r>
            <a:r>
              <a:rPr lang="zh-CN" altLang="en-US" sz="2400" dirty="0"/>
              <a:t>香农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203E85-1719-4325-B3B7-0698DBA7B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49"/>
          <a:stretch/>
        </p:blipFill>
        <p:spPr>
          <a:xfrm>
            <a:off x="303042" y="1668771"/>
            <a:ext cx="3451884" cy="40618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F9E3104-E107-4CD8-8ABC-C9CE576E0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0"/>
          <a:stretch/>
        </p:blipFill>
        <p:spPr>
          <a:xfrm>
            <a:off x="4052345" y="4027633"/>
            <a:ext cx="4896337" cy="17030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8D0630-8CA7-4D5F-B283-21D464AC23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1"/>
          <a:stretch/>
        </p:blipFill>
        <p:spPr>
          <a:xfrm>
            <a:off x="4052344" y="2324619"/>
            <a:ext cx="4896337" cy="170301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451F7D5-B359-486D-B9D6-9CAD0C404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33" y="1582316"/>
            <a:ext cx="3394837" cy="90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0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00B0F0"/>
                  </a:solidFill>
                </a:rPr>
                <a:t>生物信息发展史</a:t>
              </a:r>
              <a:r>
                <a:rPr lang="en-US" altLang="zh-CN" sz="3600" dirty="0">
                  <a:solidFill>
                    <a:srgbClr val="00B0F0"/>
                  </a:solidFill>
                </a:rPr>
                <a:t>: Informatics</a:t>
              </a:r>
              <a:endParaRPr lang="zh-CN" altLang="en-US" sz="36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9284BF2-922E-4185-AE90-E760DF3E3460}"/>
              </a:ext>
            </a:extLst>
          </p:cNvPr>
          <p:cNvSpPr txBox="1"/>
          <p:nvPr/>
        </p:nvSpPr>
        <p:spPr>
          <a:xfrm>
            <a:off x="1549622" y="1600674"/>
            <a:ext cx="632102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/>
              <a:t>计算机科学与人工智能之父</a:t>
            </a:r>
            <a:r>
              <a:rPr lang="en-US" altLang="zh-CN" sz="2400" dirty="0"/>
              <a:t>:</a:t>
            </a:r>
            <a:r>
              <a:rPr lang="zh-CN" altLang="en-US" sz="2400" dirty="0"/>
              <a:t>艾伦</a:t>
            </a:r>
            <a:r>
              <a:rPr lang="en-US" altLang="zh-CN" sz="2400" dirty="0"/>
              <a:t>·</a:t>
            </a:r>
            <a:r>
              <a:rPr lang="zh-CN" altLang="en-US" sz="2400" dirty="0"/>
              <a:t>麦席森</a:t>
            </a:r>
            <a:r>
              <a:rPr lang="en-US" altLang="zh-CN" sz="2400" dirty="0"/>
              <a:t>·</a:t>
            </a:r>
            <a:r>
              <a:rPr lang="zh-CN" altLang="en-US" sz="2400" dirty="0"/>
              <a:t>图灵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8A348A-5A16-41C3-BF0E-118C725B6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7" y="2630814"/>
            <a:ext cx="6592220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08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00B0F0"/>
                  </a:solidFill>
                </a:rPr>
                <a:t>生物信息发展史</a:t>
              </a:r>
              <a:r>
                <a:rPr lang="en-US" altLang="zh-CN" sz="3600" dirty="0">
                  <a:solidFill>
                    <a:srgbClr val="00B0F0"/>
                  </a:solidFill>
                </a:rPr>
                <a:t>: Informatics</a:t>
              </a:r>
              <a:endParaRPr lang="zh-CN" altLang="en-US" sz="36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pic>
        <p:nvPicPr>
          <p:cNvPr id="6" name="内容占位符 2">
            <a:extLst>
              <a:ext uri="{FF2B5EF4-FFF2-40B4-BE49-F238E27FC236}">
                <a16:creationId xmlns:a16="http://schemas.microsoft.com/office/drawing/2014/main" id="{2DF4A9BD-EC98-40D7-869A-B7C53BC28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59" y="2425434"/>
            <a:ext cx="4983480" cy="3048055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2A5BD434-599E-40A9-8C31-D2659B174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41" y="2023750"/>
            <a:ext cx="3886200" cy="4194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ENIAC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：长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30.48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米，宽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米，占地面积约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63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平方米，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30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个操作台，约相当于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10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间普通房间的大小，重达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30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吨，耗电量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150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千瓦，造价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48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万美元。它包含了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17,468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真空管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7,200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水晶 二极管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, 1,500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中转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, 70,000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电阻器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, 10,000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电容器，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1500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继电器，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6000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多个开关，每秒执行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5000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次加法或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400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次乘法，是继电器计算机的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1000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倍、手工计算的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20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万倍。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284BF2-922E-4185-AE90-E760DF3E3460}"/>
              </a:ext>
            </a:extLst>
          </p:cNvPr>
          <p:cNvSpPr txBox="1"/>
          <p:nvPr/>
        </p:nvSpPr>
        <p:spPr>
          <a:xfrm>
            <a:off x="1857375" y="1238570"/>
            <a:ext cx="542925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/>
              <a:t>1946</a:t>
            </a:r>
            <a:r>
              <a:rPr lang="zh-CN" altLang="en-US" sz="2000" dirty="0"/>
              <a:t>年，第一台计算机，</a:t>
            </a:r>
            <a:r>
              <a:rPr lang="en-US" altLang="zh-CN" sz="2000" dirty="0"/>
              <a:t>ENIAC</a:t>
            </a:r>
            <a:r>
              <a:rPr lang="zh-CN" altLang="en-US" sz="2000" dirty="0"/>
              <a:t>（埃尼亚克）。</a:t>
            </a:r>
          </a:p>
        </p:txBody>
      </p:sp>
    </p:spTree>
    <p:extLst>
      <p:ext uri="{BB962C8B-B14F-4D97-AF65-F5344CB8AC3E}">
        <p14:creationId xmlns:p14="http://schemas.microsoft.com/office/powerpoint/2010/main" val="29696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00B0F0"/>
                  </a:solidFill>
                </a:rPr>
                <a:t>生物信息发展史</a:t>
              </a:r>
              <a:r>
                <a:rPr lang="en-US" altLang="zh-CN" sz="3600" dirty="0">
                  <a:solidFill>
                    <a:srgbClr val="00B0F0"/>
                  </a:solidFill>
                </a:rPr>
                <a:t>: Informatics</a:t>
              </a:r>
              <a:endParaRPr lang="zh-CN" altLang="en-US" sz="36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9284BF2-922E-4185-AE90-E760DF3E3460}"/>
              </a:ext>
            </a:extLst>
          </p:cNvPr>
          <p:cNvSpPr txBox="1"/>
          <p:nvPr/>
        </p:nvSpPr>
        <p:spPr>
          <a:xfrm>
            <a:off x="1857375" y="914808"/>
            <a:ext cx="542925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/>
              <a:t>1951</a:t>
            </a:r>
            <a:r>
              <a:rPr lang="zh-CN" altLang="en-US" sz="2000" dirty="0"/>
              <a:t>年，</a:t>
            </a:r>
            <a:r>
              <a:rPr lang="en-US" altLang="zh-CN" sz="2000" dirty="0"/>
              <a:t>IBM</a:t>
            </a:r>
            <a:r>
              <a:rPr lang="zh-CN" altLang="en-US" sz="2000" dirty="0"/>
              <a:t>公司的约翰</a:t>
            </a:r>
            <a:r>
              <a:rPr lang="en-US" altLang="zh-CN" sz="2000" dirty="0"/>
              <a:t>·</a:t>
            </a:r>
            <a:r>
              <a:rPr lang="zh-CN" altLang="en-US" sz="2000" dirty="0"/>
              <a:t>贝克斯在纽约正式对外发布</a:t>
            </a:r>
            <a:r>
              <a:rPr lang="en-US" altLang="zh-CN" sz="2000" dirty="0"/>
              <a:t>Fortran</a:t>
            </a:r>
            <a:r>
              <a:rPr lang="zh-CN" altLang="en-US" sz="2000" dirty="0"/>
              <a:t>语言，称为</a:t>
            </a:r>
            <a:r>
              <a:rPr lang="en-US" altLang="zh-CN" sz="2000" dirty="0"/>
              <a:t>FORTRAN I</a:t>
            </a:r>
            <a:r>
              <a:rPr lang="zh-CN" altLang="en-US" sz="2000" dirty="0"/>
              <a:t>。</a:t>
            </a:r>
          </a:p>
        </p:txBody>
      </p:sp>
      <p:pic>
        <p:nvPicPr>
          <p:cNvPr id="9" name="内容占位符 2">
            <a:extLst>
              <a:ext uri="{FF2B5EF4-FFF2-40B4-BE49-F238E27FC236}">
                <a16:creationId xmlns:a16="http://schemas.microsoft.com/office/drawing/2014/main" id="{79D0E235-70B8-490E-9D4C-AAE16DC53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7486"/>
          <a:stretch>
            <a:fillRect/>
          </a:stretch>
        </p:blipFill>
        <p:spPr>
          <a:xfrm>
            <a:off x="655320" y="1757384"/>
            <a:ext cx="7696200" cy="50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1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/>
                <a:t>Know Songtao Gui in a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minute</a:t>
              </a:r>
              <a:endParaRPr lang="zh-CN" altLang="en-US" sz="3200" dirty="0"/>
            </a:p>
          </p:txBody>
        </p:sp>
      </p:grpSp>
      <p:pic>
        <p:nvPicPr>
          <p:cNvPr id="10" name="图形 9">
            <a:extLst>
              <a:ext uri="{FF2B5EF4-FFF2-40B4-BE49-F238E27FC236}">
                <a16:creationId xmlns:a16="http://schemas.microsoft.com/office/drawing/2014/main" id="{A051E7AE-C34A-405F-B2A0-3B4A31D19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503EF9F-2A3C-4E98-AEF9-B1D807105876}"/>
              </a:ext>
            </a:extLst>
          </p:cNvPr>
          <p:cNvSpPr txBox="1"/>
          <p:nvPr/>
        </p:nvSpPr>
        <p:spPr>
          <a:xfrm>
            <a:off x="2016348" y="1743644"/>
            <a:ext cx="2790825" cy="221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rgbClr val="0070C0"/>
                </a:solidFill>
              </a:rPr>
              <a:t>HSP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rgbClr val="0070C0"/>
                </a:solidFill>
              </a:rPr>
              <a:t>INTP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rgbClr val="0070C0"/>
                </a:solidFill>
              </a:rPr>
              <a:t>摩羯</a:t>
            </a:r>
            <a:endParaRPr lang="en-US" altLang="zh-CN" sz="3200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B0834A-6DA4-49DB-9FCC-8EDDCC152853}"/>
              </a:ext>
            </a:extLst>
          </p:cNvPr>
          <p:cNvSpPr txBox="1"/>
          <p:nvPr/>
        </p:nvSpPr>
        <p:spPr>
          <a:xfrm>
            <a:off x="4026123" y="1615376"/>
            <a:ext cx="4629150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rgbClr val="7030A0"/>
                </a:solidFill>
              </a:rPr>
              <a:t>猫</a:t>
            </a:r>
            <a:endParaRPr lang="en-US" altLang="zh-CN" sz="2800" dirty="0">
              <a:solidFill>
                <a:srgbClr val="7030A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rgbClr val="7030A0"/>
                </a:solidFill>
              </a:rPr>
              <a:t>乒乓</a:t>
            </a:r>
            <a:endParaRPr lang="en-US" altLang="zh-CN" sz="2800" dirty="0">
              <a:solidFill>
                <a:srgbClr val="7030A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rgbClr val="7030A0"/>
                </a:solidFill>
              </a:rPr>
              <a:t>王菲、陈奕迅、杨千嬅</a:t>
            </a:r>
            <a:endParaRPr lang="en-US" altLang="zh-CN" sz="2800" dirty="0">
              <a:solidFill>
                <a:srgbClr val="7030A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rgbClr val="7030A0"/>
                </a:solidFill>
              </a:rPr>
              <a:t>诺兰、昆汀、姜文</a:t>
            </a:r>
            <a:endParaRPr lang="en-US" altLang="zh-CN" sz="2800" dirty="0">
              <a:solidFill>
                <a:srgbClr val="7030A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800" dirty="0">
              <a:solidFill>
                <a:srgbClr val="7030A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7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00B0F0"/>
                  </a:solidFill>
                </a:rPr>
                <a:t>生物信息发展史</a:t>
              </a:r>
              <a:r>
                <a:rPr lang="en-US" altLang="zh-CN" sz="3600" dirty="0">
                  <a:solidFill>
                    <a:srgbClr val="00B0F0"/>
                  </a:solidFill>
                </a:rPr>
                <a:t>: Informatics</a:t>
              </a:r>
              <a:endParaRPr lang="zh-CN" altLang="en-US" sz="36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9284BF2-922E-4185-AE90-E760DF3E3460}"/>
              </a:ext>
            </a:extLst>
          </p:cNvPr>
          <p:cNvSpPr txBox="1"/>
          <p:nvPr/>
        </p:nvSpPr>
        <p:spPr>
          <a:xfrm>
            <a:off x="2620803" y="1200874"/>
            <a:ext cx="390239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 dirty="0"/>
              <a:t>1969-1991: WWW</a:t>
            </a:r>
            <a:r>
              <a:rPr lang="zh-CN" altLang="en-US" sz="2400" dirty="0"/>
              <a:t>的诞生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0BE9BF-A24A-4E3A-B24E-021B4F3A1B98}"/>
              </a:ext>
            </a:extLst>
          </p:cNvPr>
          <p:cNvSpPr txBox="1"/>
          <p:nvPr/>
        </p:nvSpPr>
        <p:spPr>
          <a:xfrm>
            <a:off x="781050" y="1945540"/>
            <a:ext cx="7581900" cy="245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1969</a:t>
            </a:r>
            <a:r>
              <a:rPr lang="zh-CN" altLang="en-US" sz="2000" dirty="0"/>
              <a:t>年，</a:t>
            </a:r>
            <a:r>
              <a:rPr lang="en-US" altLang="zh-CN" sz="2000" dirty="0" err="1"/>
              <a:t>ARPANet</a:t>
            </a:r>
            <a:r>
              <a:rPr lang="zh-CN" altLang="en-US" sz="2000" dirty="0"/>
              <a:t>建立，对计算机网络技术发展做出重要贡献。</a:t>
            </a:r>
            <a:endParaRPr lang="en-US" altLang="zh-CN" sz="20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1970</a:t>
            </a:r>
            <a:r>
              <a:rPr lang="zh-CN" altLang="en-US" sz="2000" dirty="0"/>
              <a:t>年后，出现了</a:t>
            </a:r>
            <a:r>
              <a:rPr lang="en-US" altLang="zh-CN" sz="2000" dirty="0"/>
              <a:t>E-mail</a:t>
            </a:r>
            <a:r>
              <a:rPr lang="zh-CN" altLang="en-US" sz="2000" dirty="0"/>
              <a:t>、</a:t>
            </a:r>
            <a:r>
              <a:rPr lang="en-US" altLang="zh-CN" sz="2000" dirty="0"/>
              <a:t>Ethernet</a:t>
            </a:r>
            <a:r>
              <a:rPr lang="zh-CN" altLang="en-US" sz="2000" dirty="0"/>
              <a:t>、</a:t>
            </a:r>
            <a:r>
              <a:rPr lang="en-US" altLang="zh-CN" sz="2000" dirty="0"/>
              <a:t>TCP</a:t>
            </a:r>
            <a:r>
              <a:rPr lang="zh-CN" altLang="en-US" sz="2000" dirty="0"/>
              <a:t>协议。</a:t>
            </a:r>
            <a:endParaRPr lang="en-US" altLang="zh-CN" sz="20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1980</a:t>
            </a:r>
            <a:r>
              <a:rPr lang="zh-CN" altLang="en-US" sz="2000" dirty="0"/>
              <a:t>年后，以</a:t>
            </a:r>
            <a:r>
              <a:rPr lang="en-US" altLang="zh-CN" sz="2000" dirty="0"/>
              <a:t>IBM</a:t>
            </a:r>
            <a:r>
              <a:rPr lang="zh-CN" altLang="en-US" sz="2000" dirty="0"/>
              <a:t>为代表的个人计算机开始普及。</a:t>
            </a:r>
            <a:endParaRPr lang="en-US" altLang="zh-CN" sz="20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1991</a:t>
            </a:r>
            <a:r>
              <a:rPr lang="zh-CN" altLang="en-US" sz="2000" dirty="0"/>
              <a:t>年，</a:t>
            </a:r>
            <a:r>
              <a:rPr lang="en-US" altLang="zh-CN" sz="2000" dirty="0"/>
              <a:t>World Wide Web</a:t>
            </a:r>
            <a:r>
              <a:rPr lang="zh-CN" altLang="en-US" sz="2000" dirty="0"/>
              <a:t>协议被建立。</a:t>
            </a:r>
          </a:p>
        </p:txBody>
      </p:sp>
    </p:spTree>
    <p:extLst>
      <p:ext uri="{BB962C8B-B14F-4D97-AF65-F5344CB8AC3E}">
        <p14:creationId xmlns:p14="http://schemas.microsoft.com/office/powerpoint/2010/main" val="1178817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00B0F0"/>
                  </a:solidFill>
                </a:rPr>
                <a:t>生物信息发展史</a:t>
              </a:r>
              <a:r>
                <a:rPr lang="en-US" altLang="zh-CN" sz="3600" dirty="0">
                  <a:solidFill>
                    <a:srgbClr val="00B0F0"/>
                  </a:solidFill>
                </a:rPr>
                <a:t>: Informatics</a:t>
              </a:r>
              <a:endParaRPr lang="zh-CN" altLang="en-US" sz="36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9284BF2-922E-4185-AE90-E760DF3E3460}"/>
              </a:ext>
            </a:extLst>
          </p:cNvPr>
          <p:cNvSpPr txBox="1"/>
          <p:nvPr/>
        </p:nvSpPr>
        <p:spPr>
          <a:xfrm>
            <a:off x="2948463" y="1193254"/>
            <a:ext cx="307133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 dirty="0"/>
              <a:t>1991: Linux</a:t>
            </a:r>
            <a:r>
              <a:rPr lang="zh-CN" altLang="en-US" sz="2400" dirty="0"/>
              <a:t>操作系统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EE2895-FFF3-44A3-958E-9B6BDCE06A7D}"/>
              </a:ext>
            </a:extLst>
          </p:cNvPr>
          <p:cNvGrpSpPr/>
          <p:nvPr/>
        </p:nvGrpSpPr>
        <p:grpSpPr>
          <a:xfrm>
            <a:off x="453923" y="2068055"/>
            <a:ext cx="8481899" cy="3580150"/>
            <a:chOff x="453923" y="2068055"/>
            <a:chExt cx="8481899" cy="35801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6CEA8D9-77A9-491D-B070-660E19DDF7E9}"/>
                </a:ext>
              </a:extLst>
            </p:cNvPr>
            <p:cNvGrpSpPr/>
            <p:nvPr/>
          </p:nvGrpSpPr>
          <p:grpSpPr>
            <a:xfrm>
              <a:off x="453923" y="2068055"/>
              <a:ext cx="8481899" cy="3395484"/>
              <a:chOff x="453923" y="2068055"/>
              <a:chExt cx="8481899" cy="3395484"/>
            </a:xfrm>
          </p:grpSpPr>
          <p:pic>
            <p:nvPicPr>
              <p:cNvPr id="47108" name="Picture 4" descr="Your One and Only Linux Shell Scripting Tutorial">
                <a:extLst>
                  <a:ext uri="{FF2B5EF4-FFF2-40B4-BE49-F238E27FC236}">
                    <a16:creationId xmlns:a16="http://schemas.microsoft.com/office/drawing/2014/main" id="{1A08E330-CE01-4CA9-9F02-9F9B7C7EDB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778" y="2197594"/>
                <a:ext cx="5832044" cy="3265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F3EAF883-296D-4EEE-A9EC-7D3453EC6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923" y="2068055"/>
                <a:ext cx="3211297" cy="3207589"/>
              </a:xfrm>
              <a:prstGeom prst="rect">
                <a:avLst/>
              </a:prstGeom>
            </p:spPr>
          </p:pic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23F7B03-E217-4F9C-B315-6B6F94D7B1E8}"/>
                </a:ext>
              </a:extLst>
            </p:cNvPr>
            <p:cNvSpPr txBox="1"/>
            <p:nvPr/>
          </p:nvSpPr>
          <p:spPr>
            <a:xfrm>
              <a:off x="1936013" y="5278873"/>
              <a:ext cx="17292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Linus Torvalds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508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7030A0"/>
                  </a:solidFill>
                </a:rPr>
                <a:t>生物信息学大事记</a:t>
              </a: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A570DC1-7B8E-40F0-8AA5-8360870C855E}"/>
              </a:ext>
            </a:extLst>
          </p:cNvPr>
          <p:cNvSpPr txBox="1"/>
          <p:nvPr/>
        </p:nvSpPr>
        <p:spPr>
          <a:xfrm>
            <a:off x="441960" y="1123240"/>
            <a:ext cx="8580120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1952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年，肯德鲁用计算机程序来解析蛋白结构。（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acta </a:t>
            </a:r>
            <a:r>
              <a:rPr lang="en-US" altLang="zh-CN" b="0" dirty="0" err="1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Cryst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, 1952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1962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1" dirty="0" err="1">
                <a:solidFill>
                  <a:srgbClr val="7030A0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Dayhoff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开发序列分析软件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COMPROTEIN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1965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1" dirty="0" err="1">
                <a:solidFill>
                  <a:srgbClr val="7030A0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Dayhoff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出版一个蛋白质数据库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Atlas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（第一年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65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条序列），发展为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1983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年的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PIR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1966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1" dirty="0" err="1">
                <a:solidFill>
                  <a:srgbClr val="7030A0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Dayhoff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对蛋白质家族进化深入研究。（ 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Science, 1966 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1967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Fitch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发表系统发育树（ 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Science, 1967 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1970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Hesper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提出“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Bioinformatics”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单词，生物信息学概念被定义。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1970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Needleman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Wunsch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提出全局比对算法。（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J. Mol. Biol., 1970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1977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Protein Data Bank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PDB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）数据库建立。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1978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1" dirty="0" err="1">
                <a:solidFill>
                  <a:srgbClr val="7030A0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Dayhoff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提出氨基酸序列比对的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PAM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矩阵。</a:t>
            </a: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5381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7030A0"/>
                  </a:solidFill>
                </a:rPr>
                <a:t>生物信息学大事记</a:t>
              </a: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C62A0CD5-B4D4-4155-85C1-6996469F6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CF6D68-CF1C-4D88-A866-BF028C59ABA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20366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/>
              <a:t>Dr. Margaret Oakley </a:t>
            </a:r>
            <a:r>
              <a:rPr lang="en-US" altLang="en-US" sz="2400" b="1" dirty="0" err="1"/>
              <a:t>Dayhoff</a:t>
            </a:r>
            <a:br>
              <a:rPr lang="en-US" altLang="en-US" sz="2400" b="1" dirty="0"/>
            </a:br>
            <a:r>
              <a:rPr lang="en-US" altLang="en-US" sz="2400" b="1" dirty="0"/>
              <a:t>The Mother of Bioinformatics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D3674D-3CA6-4819-8C0E-67D43320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4475" y="1939566"/>
            <a:ext cx="3575050" cy="4302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3941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7030A0"/>
                  </a:solidFill>
                </a:rPr>
                <a:t>生物信息学大事记</a:t>
              </a: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F038B4B-AC15-4F4F-ACE8-455BC4FB039E}"/>
              </a:ext>
            </a:extLst>
          </p:cNvPr>
          <p:cNvSpPr txBox="1"/>
          <p:nvPr/>
        </p:nvSpPr>
        <p:spPr>
          <a:xfrm>
            <a:off x="114300" y="1374845"/>
            <a:ext cx="9441180" cy="3791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1981</a:t>
            </a:r>
            <a:r>
              <a:rPr lang="zh-CN" altLang="en-US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Smith</a:t>
            </a:r>
            <a:r>
              <a:rPr lang="zh-CN" altLang="en-US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和</a:t>
            </a:r>
            <a:r>
              <a:rPr lang="en-US" altLang="zh-CN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Waterman</a:t>
            </a:r>
            <a:r>
              <a:rPr lang="zh-CN" altLang="en-US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发表</a:t>
            </a:r>
            <a:r>
              <a:rPr lang="zh-CN" altLang="en-US" b="1" dirty="0">
                <a:solidFill>
                  <a:srgbClr val="7030A0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局部比对算法</a:t>
            </a:r>
            <a:r>
              <a:rPr lang="zh-CN" altLang="en-US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。（</a:t>
            </a:r>
            <a:r>
              <a:rPr lang="en-US" altLang="zh-CN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J. Mol. Biol., 1981</a:t>
            </a:r>
            <a:r>
              <a:rPr lang="zh-CN" altLang="en-US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1982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年，建立核酸序列数据库</a:t>
            </a:r>
            <a:r>
              <a:rPr lang="en-US" altLang="zh-CN" b="1" dirty="0" err="1">
                <a:solidFill>
                  <a:srgbClr val="7030A0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Genbank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（最初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606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条序列）。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1983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年，建立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Protein information Resource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PIR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）蛋白数据库。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2003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4200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万）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1988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Lipman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Pearson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发表</a:t>
            </a:r>
            <a:r>
              <a:rPr lang="en-US" altLang="zh-CN" b="0" dirty="0" err="1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FastA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算法。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(PNAS, 1988)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1990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 err="1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Altschul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发表</a:t>
            </a:r>
            <a:r>
              <a:rPr lang="en-US" altLang="zh-CN" b="1" dirty="0">
                <a:solidFill>
                  <a:srgbClr val="7030A0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Blast</a:t>
            </a:r>
            <a:r>
              <a:rPr lang="zh-CN" altLang="en-US" b="1" dirty="0">
                <a:solidFill>
                  <a:srgbClr val="7030A0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算法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。（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J. Mol. Biol., 1990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1997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 err="1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Altschul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发表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Gapped BLAST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PSI-BLAST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算法。（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Nucleic Acids Research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1997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Chris Burge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等发明了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GENSCAN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算法。（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J. Mol. Biol., 1997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2002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Kent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建立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BLAT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算法。（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Genome Research, 2002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2003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年，</a:t>
            </a:r>
            <a:r>
              <a:rPr lang="en-US" altLang="zh-CN" b="0" dirty="0" err="1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Ouzounis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对前期的生物信息学发展进行了总结。（</a:t>
            </a:r>
            <a:r>
              <a:rPr lang="en-US" altLang="zh-CN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BIOINFORMATICS, 2003</a:t>
            </a:r>
            <a:r>
              <a:rPr lang="zh-CN" altLang="en-US" b="0" dirty="0">
                <a:solidFill>
                  <a:srgbClr val="3B3B3B"/>
                </a:solidFill>
                <a:effectLst/>
                <a:latin typeface="Sarasa Mono SC" panose="02000509000000000000" pitchFamily="49" charset="-122"/>
                <a:ea typeface="Sarasa Mono SC" panose="02000509000000000000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349094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7030A0"/>
                  </a:solidFill>
                </a:rPr>
                <a:t>生物信息发展的四个阶段</a:t>
              </a: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F038B4B-AC15-4F4F-ACE8-455BC4FB039E}"/>
              </a:ext>
            </a:extLst>
          </p:cNvPr>
          <p:cNvSpPr txBox="1"/>
          <p:nvPr/>
        </p:nvSpPr>
        <p:spPr>
          <a:xfrm>
            <a:off x="317500" y="917645"/>
            <a:ext cx="8470900" cy="528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60000"/>
              </a:lnSpc>
              <a:buNone/>
            </a:pPr>
            <a:endParaRPr lang="en-US" altLang="zh-CN" sz="1600" u="sng" dirty="0">
              <a:solidFill>
                <a:srgbClr val="0070C0"/>
              </a:solidFill>
              <a:latin typeface="+mj-lt"/>
              <a:ea typeface="+mj-ea"/>
            </a:endParaRPr>
          </a:p>
          <a:p>
            <a:pPr eaLnBrk="1" hangingPunct="1">
              <a:lnSpc>
                <a:spcPct val="160000"/>
              </a:lnSpc>
              <a:buNone/>
            </a:pPr>
            <a:r>
              <a:rPr lang="zh-CN" altLang="en-US" sz="1800" dirty="0">
                <a:solidFill>
                  <a:srgbClr val="0070C0"/>
                </a:solidFill>
                <a:latin typeface="+mj-lt"/>
                <a:ea typeface="+mj-ea"/>
              </a:rPr>
              <a:t>(1)萌芽期(60-70年代)：</a:t>
            </a:r>
            <a:r>
              <a:rPr lang="zh-CN" altLang="en-US" sz="1800" dirty="0">
                <a:latin typeface="+mj-lt"/>
                <a:ea typeface="+mj-ea"/>
              </a:rPr>
              <a:t>以</a:t>
            </a:r>
            <a:r>
              <a:rPr lang="en-US" altLang="zh-CN" sz="1800" dirty="0" err="1">
                <a:latin typeface="+mj-lt"/>
                <a:ea typeface="+mj-ea"/>
              </a:rPr>
              <a:t>Dayhoff</a:t>
            </a:r>
            <a:r>
              <a:rPr lang="zh-CN" altLang="en-US" sz="1800" dirty="0">
                <a:latin typeface="+mj-lt"/>
                <a:ea typeface="+mj-ea"/>
              </a:rPr>
              <a:t>的替换矩阵和</a:t>
            </a:r>
            <a:r>
              <a:rPr lang="en-US" altLang="zh-CN" sz="1800" dirty="0" err="1">
                <a:latin typeface="+mj-lt"/>
                <a:ea typeface="+mj-ea"/>
              </a:rPr>
              <a:t>Neelleman</a:t>
            </a:r>
            <a:r>
              <a:rPr lang="en-US" altLang="zh-CN" sz="1800" dirty="0">
                <a:latin typeface="+mj-lt"/>
                <a:ea typeface="+mj-ea"/>
              </a:rPr>
              <a:t>-Wunsch</a:t>
            </a:r>
            <a:r>
              <a:rPr lang="zh-CN" altLang="en-US" sz="1800" dirty="0">
                <a:latin typeface="+mj-lt"/>
                <a:ea typeface="+mj-ea"/>
              </a:rPr>
              <a:t>算法为代表，它们实际组成了生物信息学的一个最基本的内容和思路：序列比较。它们的出现，代表了生物信息学的诞生(虽然“生物信息学”一词很晚才出现) ；</a:t>
            </a:r>
            <a:endParaRPr lang="en-US" altLang="zh-CN" sz="1800" dirty="0">
              <a:latin typeface="+mj-lt"/>
              <a:ea typeface="+mj-ea"/>
            </a:endParaRPr>
          </a:p>
          <a:p>
            <a:pPr eaLnBrk="1" hangingPunct="1">
              <a:lnSpc>
                <a:spcPct val="160000"/>
              </a:lnSpc>
              <a:buNone/>
            </a:pPr>
            <a:endParaRPr lang="zh-CN" altLang="en-US" sz="1800" dirty="0">
              <a:solidFill>
                <a:srgbClr val="0070C0"/>
              </a:solidFill>
              <a:latin typeface="+mj-lt"/>
              <a:ea typeface="+mj-ea"/>
            </a:endParaRPr>
          </a:p>
          <a:p>
            <a:pPr eaLnBrk="1" hangingPunct="1">
              <a:lnSpc>
                <a:spcPct val="160000"/>
              </a:lnSpc>
              <a:buNone/>
            </a:pPr>
            <a:r>
              <a:rPr lang="zh-CN" altLang="en-US" sz="1800" dirty="0">
                <a:solidFill>
                  <a:srgbClr val="0070C0"/>
                </a:solidFill>
                <a:latin typeface="+mj-lt"/>
                <a:ea typeface="+mj-ea"/>
              </a:rPr>
              <a:t>(2)形成期(80年代)：</a:t>
            </a:r>
            <a:r>
              <a:rPr lang="zh-CN" altLang="en-US" sz="1800" dirty="0">
                <a:latin typeface="+mj-lt"/>
                <a:ea typeface="+mj-ea"/>
              </a:rPr>
              <a:t>以分子数据库和</a:t>
            </a:r>
            <a:r>
              <a:rPr lang="en-US" altLang="zh-CN" sz="1800" dirty="0">
                <a:latin typeface="+mj-lt"/>
                <a:ea typeface="+mj-ea"/>
              </a:rPr>
              <a:t>FASTA</a:t>
            </a:r>
            <a:r>
              <a:rPr lang="zh-CN" altLang="en-US" sz="1800" dirty="0">
                <a:latin typeface="+mj-lt"/>
                <a:ea typeface="+mj-ea"/>
              </a:rPr>
              <a:t>等相似性搜索程序为代表。在这一阶段，生物信息学作为一个新兴学科已经形成，并确立了自身学科的特征和地位</a:t>
            </a:r>
            <a:r>
              <a:rPr lang="en-US" altLang="zh-CN" sz="1800" dirty="0">
                <a:latin typeface="+mj-lt"/>
                <a:ea typeface="+mj-ea"/>
              </a:rPr>
              <a:t>；</a:t>
            </a:r>
          </a:p>
          <a:p>
            <a:pPr eaLnBrk="1" hangingPunct="1">
              <a:lnSpc>
                <a:spcPct val="160000"/>
              </a:lnSpc>
              <a:buNone/>
            </a:pPr>
            <a:endParaRPr lang="en-US" altLang="zh-CN" sz="1800" dirty="0">
              <a:latin typeface="+mj-lt"/>
              <a:ea typeface="+mj-ea"/>
            </a:endParaRPr>
          </a:p>
          <a:p>
            <a:pPr eaLnBrk="1" hangingPunct="1">
              <a:lnSpc>
                <a:spcPct val="160000"/>
              </a:lnSpc>
              <a:buNone/>
            </a:pPr>
            <a:r>
              <a:rPr lang="zh-CN" altLang="en-US" sz="1800" dirty="0">
                <a:solidFill>
                  <a:srgbClr val="0070C0"/>
                </a:solidFill>
                <a:latin typeface="+mj-lt"/>
                <a:ea typeface="+mj-ea"/>
              </a:rPr>
              <a:t>(3)基因组测序时代(90年代-至今)：</a:t>
            </a:r>
            <a:r>
              <a:rPr lang="zh-CN" altLang="en-US" sz="1800" dirty="0">
                <a:latin typeface="+mj-lt"/>
                <a:ea typeface="+mj-ea"/>
              </a:rPr>
              <a:t>以模式基因组测序与</a:t>
            </a:r>
            <a:r>
              <a:rPr lang="en-US" altLang="zh-CN" sz="1800" dirty="0">
                <a:latin typeface="+mj-lt"/>
                <a:ea typeface="+mj-ea"/>
              </a:rPr>
              <a:t>BLAST</a:t>
            </a:r>
            <a:r>
              <a:rPr lang="zh-CN" altLang="en-US" sz="1800" dirty="0">
                <a:latin typeface="+mj-lt"/>
                <a:ea typeface="+mj-ea"/>
              </a:rPr>
              <a:t>为代表；</a:t>
            </a:r>
            <a:endParaRPr lang="en-US" altLang="zh-CN" sz="1800" dirty="0">
              <a:latin typeface="+mj-lt"/>
              <a:ea typeface="+mj-ea"/>
            </a:endParaRPr>
          </a:p>
          <a:p>
            <a:pPr eaLnBrk="1" hangingPunct="1">
              <a:lnSpc>
                <a:spcPct val="160000"/>
              </a:lnSpc>
              <a:buNone/>
            </a:pPr>
            <a:endParaRPr lang="en-US" altLang="zh-CN" sz="1800" dirty="0">
              <a:solidFill>
                <a:srgbClr val="0070C0"/>
              </a:solidFill>
              <a:latin typeface="+mj-lt"/>
              <a:ea typeface="+mj-ea"/>
            </a:endParaRPr>
          </a:p>
          <a:p>
            <a:pPr eaLnBrk="1" hangingPunct="1">
              <a:lnSpc>
                <a:spcPct val="160000"/>
              </a:lnSpc>
              <a:buNone/>
            </a:pPr>
            <a:r>
              <a:rPr lang="en-US" altLang="zh-CN" sz="1800" dirty="0">
                <a:solidFill>
                  <a:srgbClr val="0070C0"/>
                </a:solidFill>
                <a:latin typeface="+mj-lt"/>
                <a:ea typeface="+mj-ea"/>
              </a:rPr>
              <a:t>(4)</a:t>
            </a:r>
            <a:r>
              <a:rPr lang="zh-CN" altLang="en-US" sz="1800" dirty="0">
                <a:solidFill>
                  <a:srgbClr val="0070C0"/>
                </a:solidFill>
                <a:latin typeface="+mj-lt"/>
                <a:ea typeface="+mj-ea"/>
              </a:rPr>
              <a:t>高通量测序时代（</a:t>
            </a:r>
            <a:r>
              <a:rPr lang="en-US" altLang="zh-CN" sz="1800" dirty="0">
                <a:solidFill>
                  <a:srgbClr val="0070C0"/>
                </a:solidFill>
                <a:latin typeface="+mj-lt"/>
                <a:ea typeface="+mj-ea"/>
              </a:rPr>
              <a:t>2005</a:t>
            </a:r>
            <a:r>
              <a:rPr lang="zh-CN" altLang="en-US" sz="1800" dirty="0">
                <a:solidFill>
                  <a:srgbClr val="0070C0"/>
                </a:solidFill>
                <a:latin typeface="+mj-lt"/>
                <a:ea typeface="+mj-ea"/>
              </a:rPr>
              <a:t> -至今）：</a:t>
            </a:r>
            <a:r>
              <a:rPr lang="zh-CN" altLang="en-US" sz="1800" dirty="0">
                <a:latin typeface="+mj-lt"/>
                <a:ea typeface="+mj-ea"/>
              </a:rPr>
              <a:t>以第二和三代测序技术和基因组重测序为代表。 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3B3B3B"/>
              </a:solidFill>
              <a:effectLst/>
              <a:latin typeface="+mj-lt"/>
              <a:ea typeface="Sarasa Mono SC" panose="02000509000000000000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3826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7030A0"/>
                  </a:solidFill>
                </a:rPr>
                <a:t>我国生物信息学大事记</a:t>
              </a: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FD66E9D8-0F20-4A2F-AE61-2810C85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F038B4B-AC15-4F4F-ACE8-455BC4FB039E}"/>
              </a:ext>
            </a:extLst>
          </p:cNvPr>
          <p:cNvSpPr txBox="1"/>
          <p:nvPr/>
        </p:nvSpPr>
        <p:spPr>
          <a:xfrm>
            <a:off x="518160" y="1084351"/>
            <a:ext cx="8359140" cy="420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1994</a:t>
            </a:r>
            <a:r>
              <a:rPr lang="zh-CN" altLang="en-US" sz="2000" dirty="0"/>
              <a:t>年，中国终于获准加入互联网，并在同年</a:t>
            </a:r>
            <a:r>
              <a:rPr lang="en-US" altLang="zh-CN" sz="2000" dirty="0"/>
              <a:t>5</a:t>
            </a:r>
            <a:r>
              <a:rPr lang="zh-CN" altLang="en-US" sz="2000" dirty="0"/>
              <a:t>月完成全部中国联网工作。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1998</a:t>
            </a:r>
            <a:r>
              <a:rPr lang="zh-CN" altLang="en-US" sz="2000" dirty="0"/>
              <a:t>年，中国人类基因组学南方中心和北方中心分别在上海和北京成立。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1999</a:t>
            </a:r>
            <a:r>
              <a:rPr lang="zh-CN" altLang="en-US" sz="2000" dirty="0"/>
              <a:t>年，华大基因在北京成立。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2003</a:t>
            </a:r>
            <a:r>
              <a:rPr lang="zh-CN" altLang="en-US" sz="2000" dirty="0"/>
              <a:t>年，中科院北京基因组所成立。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2008</a:t>
            </a:r>
            <a:r>
              <a:rPr lang="zh-CN" altLang="en-US" sz="2000" dirty="0"/>
              <a:t>年，魏丽萍老师发表了中国生物信息学发展情况。（</a:t>
            </a:r>
            <a:r>
              <a:rPr lang="en-US" altLang="zh-CN" sz="2000" dirty="0" err="1"/>
              <a:t>PLoS</a:t>
            </a:r>
            <a:r>
              <a:rPr lang="en-US" altLang="zh-CN" sz="2000" dirty="0"/>
              <a:t> Computational Biology, 2008</a:t>
            </a:r>
            <a:r>
              <a:rPr lang="zh-CN" altLang="en-US" sz="2000" dirty="0"/>
              <a:t>）</a:t>
            </a:r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endParaRPr lang="zh-CN" altLang="en-US" sz="2000" dirty="0"/>
          </a:p>
          <a:p>
            <a:pPr>
              <a:lnSpc>
                <a:spcPct val="150000"/>
              </a:lnSpc>
            </a:pPr>
            <a:endParaRPr lang="zh-CN" altLang="en-US" sz="2000" b="0" dirty="0">
              <a:solidFill>
                <a:srgbClr val="3B3B3B"/>
              </a:solidFill>
              <a:effectLst/>
              <a:latin typeface="Sarasa Mono SC" panose="02000509000000000000" pitchFamily="49" charset="-122"/>
              <a:ea typeface="Sarasa Mono SC" panose="02000509000000000000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9578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我国生物信息学的开拓者</a:t>
              </a: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C62A0CD5-B4D4-4155-85C1-6996469F6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6C1BF37-FD2B-491C-95A5-1E80013DAF2D}"/>
              </a:ext>
            </a:extLst>
          </p:cNvPr>
          <p:cNvGrpSpPr/>
          <p:nvPr/>
        </p:nvGrpSpPr>
        <p:grpSpPr>
          <a:xfrm>
            <a:off x="1274609" y="1084351"/>
            <a:ext cx="6391111" cy="5478140"/>
            <a:chOff x="1007909" y="1108367"/>
            <a:chExt cx="6391111" cy="5478140"/>
          </a:xfrm>
        </p:grpSpPr>
        <p:pic>
          <p:nvPicPr>
            <p:cNvPr id="38914" name="Picture 2" descr="郝柏林院士生平----功名流千古风德昭后人">
              <a:extLst>
                <a:ext uri="{FF2B5EF4-FFF2-40B4-BE49-F238E27FC236}">
                  <a16:creationId xmlns:a16="http://schemas.microsoft.com/office/drawing/2014/main" id="{5BD1482B-5118-4138-9B23-AC17050C86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8" r="25401" b="953"/>
            <a:stretch/>
          </p:blipFill>
          <p:spPr bwMode="auto">
            <a:xfrm>
              <a:off x="1396528" y="1108367"/>
              <a:ext cx="1386841" cy="196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9F14E08-00E8-43A2-B151-195DB08F3BAF}"/>
                </a:ext>
              </a:extLst>
            </p:cNvPr>
            <p:cNvSpPr txBox="1"/>
            <p:nvPr/>
          </p:nvSpPr>
          <p:spPr>
            <a:xfrm>
              <a:off x="1007909" y="3160628"/>
              <a:ext cx="22783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dirty="0">
                  <a:latin typeface="黑体" panose="02010609060101010101" pitchFamily="49" charset="-122"/>
                  <a:ea typeface="黑体" panose="02010609060101010101" pitchFamily="49" charset="-122"/>
                </a:rPr>
                <a:t>郝柏林 院士</a:t>
              </a:r>
              <a:endPara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理论物理所</a:t>
              </a:r>
              <a:r>
                <a:rPr lang="en-US" altLang="zh-CN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进化发育分析</a:t>
              </a:r>
            </a:p>
          </p:txBody>
        </p:sp>
        <p:pic>
          <p:nvPicPr>
            <p:cNvPr id="38916" name="Picture 4" descr="陈润生--中国科学院生物物理研究所">
              <a:extLst>
                <a:ext uri="{FF2B5EF4-FFF2-40B4-BE49-F238E27FC236}">
                  <a16:creationId xmlns:a16="http://schemas.microsoft.com/office/drawing/2014/main" id="{0CC74EE0-3DBC-4FC5-9C13-73B8C4E03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939" y="1108367"/>
              <a:ext cx="1521561" cy="196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6275C1F-BC66-41CA-9420-84167B4B5C4A}"/>
                </a:ext>
              </a:extLst>
            </p:cNvPr>
            <p:cNvSpPr txBox="1"/>
            <p:nvPr/>
          </p:nvSpPr>
          <p:spPr>
            <a:xfrm>
              <a:off x="3155529" y="3160628"/>
              <a:ext cx="22783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dirty="0">
                  <a:latin typeface="黑体" panose="02010609060101010101" pitchFamily="49" charset="-122"/>
                  <a:ea typeface="黑体" panose="02010609060101010101" pitchFamily="49" charset="-122"/>
                </a:rPr>
                <a:t>陈润生 院士</a:t>
              </a:r>
              <a:endPara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生物物理所</a:t>
              </a:r>
              <a:r>
                <a:rPr lang="en-US" altLang="zh-CN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 ncRNA</a:t>
              </a:r>
              <a:endPara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D8CF8E8-4CC1-48B1-8300-2ABC6865E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410" y="1108367"/>
              <a:ext cx="1386841" cy="1933685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888B36D-8AAB-4A03-8682-57E1F9C27D71}"/>
                </a:ext>
              </a:extLst>
            </p:cNvPr>
            <p:cNvSpPr txBox="1"/>
            <p:nvPr/>
          </p:nvSpPr>
          <p:spPr>
            <a:xfrm>
              <a:off x="5120640" y="3160628"/>
              <a:ext cx="22783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dirty="0">
                  <a:latin typeface="黑体" panose="02010609060101010101" pitchFamily="49" charset="-122"/>
                  <a:ea typeface="黑体" panose="02010609060101010101" pitchFamily="49" charset="-122"/>
                </a:rPr>
                <a:t>张春霆 院士</a:t>
              </a:r>
              <a:endPara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天津大学 </a:t>
              </a:r>
              <a:r>
                <a:rPr lang="en-US" altLang="zh-CN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Z</a:t>
              </a: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曲线</a:t>
              </a:r>
              <a:r>
                <a:rPr lang="en-US" altLang="zh-CN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DNA</a:t>
              </a:r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分析</a:t>
              </a: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CFDA11B0-23D5-4E32-AD95-293E7832FF49}"/>
                </a:ext>
              </a:extLst>
            </p:cNvPr>
            <p:cNvGrpSpPr/>
            <p:nvPr/>
          </p:nvGrpSpPr>
          <p:grpSpPr>
            <a:xfrm>
              <a:off x="1090392" y="4073653"/>
              <a:ext cx="2278380" cy="2512853"/>
              <a:chOff x="6359682" y="1084353"/>
              <a:chExt cx="2278380" cy="25128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6270677F-DE88-43A2-9F20-8ED2A7E316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53" t="1" r="10126" b="7605"/>
              <a:stretch/>
            </p:blipFill>
            <p:spPr>
              <a:xfrm>
                <a:off x="6843443" y="1084353"/>
                <a:ext cx="1326152" cy="1824548"/>
              </a:xfrm>
              <a:prstGeom prst="rect">
                <a:avLst/>
              </a:prstGeom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0C80090-8DF2-4AFB-A7D9-1281B7362460}"/>
                  </a:ext>
                </a:extLst>
              </p:cNvPr>
              <p:cNvSpPr txBox="1"/>
              <p:nvPr/>
            </p:nvSpPr>
            <p:spPr>
              <a:xfrm>
                <a:off x="6359682" y="3012431"/>
                <a:ext cx="22783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李衍达 院士</a:t>
                </a:r>
                <a:endParaRPr lang="en-US" altLang="zh-CN" sz="1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algn="ctr"/>
                <a:r>
                  <a:rPr lang="zh-CN" altLang="en-US" sz="1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清华大学 基因表达调控</a:t>
                </a:r>
              </a:p>
            </p:txBody>
          </p:sp>
        </p:grp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147A034-2714-42BA-8580-17872282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833" y="4073653"/>
              <a:ext cx="1515451" cy="1806676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1671E8E-EB7D-45AE-A421-B9F183473319}"/>
                </a:ext>
              </a:extLst>
            </p:cNvPr>
            <p:cNvSpPr txBox="1"/>
            <p:nvPr/>
          </p:nvSpPr>
          <p:spPr>
            <a:xfrm>
              <a:off x="2960368" y="6001732"/>
              <a:ext cx="22783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dirty="0">
                  <a:latin typeface="黑体" panose="02010609060101010101" pitchFamily="49" charset="-122"/>
                  <a:ea typeface="黑体" panose="02010609060101010101" pitchFamily="49" charset="-122"/>
                </a:rPr>
                <a:t>孙之荣 教授</a:t>
              </a:r>
              <a:endPara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清华大学 分子网络分析</a:t>
              </a: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B71F24C-99E9-4C82-913C-9179BD323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858" y="4055780"/>
              <a:ext cx="1432909" cy="1824550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B8B68B2-FA43-49BF-8A13-FC0D45626E4E}"/>
                </a:ext>
              </a:extLst>
            </p:cNvPr>
            <p:cNvSpPr txBox="1"/>
            <p:nvPr/>
          </p:nvSpPr>
          <p:spPr>
            <a:xfrm>
              <a:off x="5120640" y="6001732"/>
              <a:ext cx="22783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dirty="0">
                  <a:latin typeface="黑体" panose="02010609060101010101" pitchFamily="49" charset="-122"/>
                  <a:ea typeface="黑体" panose="02010609060101010101" pitchFamily="49" charset="-122"/>
                </a:rPr>
                <a:t>罗辽复 教授</a:t>
              </a:r>
              <a:endPara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1400" dirty="0">
                  <a:latin typeface="黑体" panose="02010609060101010101" pitchFamily="49" charset="-122"/>
                  <a:ea typeface="黑体" panose="02010609060101010101" pitchFamily="49" charset="-122"/>
                </a:rPr>
                <a:t>内蒙古大学 基因组进化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796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C0A8C77-A29D-43F5-9947-7BB9AD4545C1}"/>
              </a:ext>
            </a:extLst>
          </p:cNvPr>
          <p:cNvSpPr txBox="1"/>
          <p:nvPr/>
        </p:nvSpPr>
        <p:spPr>
          <a:xfrm>
            <a:off x="3421007" y="27496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41A586"/>
                </a:solidFill>
              </a:rPr>
              <a:t>生物信息学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15A1292-E97D-4B85-A5FE-A4EE1CBB84BE}"/>
              </a:ext>
            </a:extLst>
          </p:cNvPr>
          <p:cNvGrpSpPr/>
          <p:nvPr/>
        </p:nvGrpSpPr>
        <p:grpSpPr>
          <a:xfrm>
            <a:off x="-444411" y="2037679"/>
            <a:ext cx="10032822" cy="1547446"/>
            <a:chOff x="-479580" y="1881554"/>
            <a:chExt cx="10032822" cy="154744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4C0AC3F-5231-447D-8085-2ED6FA4FEEB9}"/>
                </a:ext>
              </a:extLst>
            </p:cNvPr>
            <p:cNvSpPr/>
            <p:nvPr/>
          </p:nvSpPr>
          <p:spPr>
            <a:xfrm>
              <a:off x="-479580" y="1881554"/>
              <a:ext cx="10032822" cy="154744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7954127-548A-4CD9-A70A-9CD46AD7D15D}"/>
                </a:ext>
              </a:extLst>
            </p:cNvPr>
            <p:cNvSpPr txBox="1"/>
            <p:nvPr/>
          </p:nvSpPr>
          <p:spPr>
            <a:xfrm>
              <a:off x="3482599" y="1990734"/>
              <a:ext cx="21788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第一章</a:t>
              </a:r>
              <a:r>
                <a:rPr lang="en-US" altLang="zh-CN" sz="2800" dirty="0"/>
                <a:t>: </a:t>
              </a:r>
              <a:r>
                <a:rPr lang="zh-CN" altLang="en-US" sz="2800" dirty="0"/>
                <a:t>导论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A1E1F9B-3B2D-482A-ABF3-0E15F8BB2034}"/>
                </a:ext>
              </a:extLst>
            </p:cNvPr>
            <p:cNvSpPr txBox="1"/>
            <p:nvPr/>
          </p:nvSpPr>
          <p:spPr>
            <a:xfrm>
              <a:off x="2237991" y="2655277"/>
              <a:ext cx="53719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0070C0"/>
                  </a:solidFill>
                </a:rPr>
                <a:t>3. </a:t>
              </a:r>
              <a:r>
                <a:rPr lang="zh-CN" altLang="en-US" sz="4000" dirty="0">
                  <a:solidFill>
                    <a:srgbClr val="0070C0"/>
                  </a:solidFill>
                </a:rPr>
                <a:t>生物信息学研究内容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D97AC38-C3DB-453B-8AE9-A700F10EB658}"/>
              </a:ext>
            </a:extLst>
          </p:cNvPr>
          <p:cNvSpPr txBox="1"/>
          <p:nvPr/>
        </p:nvSpPr>
        <p:spPr>
          <a:xfrm>
            <a:off x="2947997" y="4129369"/>
            <a:ext cx="3187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/>
              <a:t>桂松涛</a:t>
            </a:r>
            <a:endParaRPr lang="en-US" altLang="zh-CN" sz="2400" dirty="0"/>
          </a:p>
          <a:p>
            <a:pPr algn="ctr"/>
            <a:r>
              <a:rPr lang="en-US" altLang="zh-CN" sz="2400" dirty="0"/>
              <a:t>songtaogui@163.com</a:t>
            </a: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803786CB-E927-4305-BBD1-E208D0AA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84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生物信息学早期研究路线图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41972558-40B3-4DD5-AB85-5EFCFF0F1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66" y="1065655"/>
            <a:ext cx="5472684" cy="5609381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F34A3BFE-5AF6-4FE0-A832-AC6BF2538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5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/>
                <a:t>Know Songtao Gui in a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minute</a:t>
              </a:r>
              <a:endParaRPr lang="zh-CN" altLang="en-US" sz="3200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7EB0D86F-877B-4A1B-8D79-6D6175F1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458439"/>
            <a:ext cx="8099152" cy="4237509"/>
          </a:xfrm>
          <a:prstGeom prst="rect">
            <a:avLst/>
          </a:prstGeom>
        </p:spPr>
      </p:pic>
      <p:pic>
        <p:nvPicPr>
          <p:cNvPr id="81" name="图形 80">
            <a:extLst>
              <a:ext uri="{FF2B5EF4-FFF2-40B4-BE49-F238E27FC236}">
                <a16:creationId xmlns:a16="http://schemas.microsoft.com/office/drawing/2014/main" id="{C60471AB-4D0B-47D7-88DE-648C70862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10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生物信息加点技能树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2878ACED-3BE1-4353-B10D-3EBD9A7F8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" y="962023"/>
            <a:ext cx="8091149" cy="593613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B0AB0C38-573C-4E7F-BBA9-F3EF24A88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16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生物信息进阶转职路线</a:t>
              </a:r>
            </a:p>
          </p:txBody>
        </p:sp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B0AB0C38-573C-4E7F-BBA9-F3EF24A88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90A0BD0-E77D-418E-979E-88F956546329}"/>
              </a:ext>
            </a:extLst>
          </p:cNvPr>
          <p:cNvGrpSpPr/>
          <p:nvPr/>
        </p:nvGrpSpPr>
        <p:grpSpPr>
          <a:xfrm>
            <a:off x="780331" y="2407902"/>
            <a:ext cx="1925097" cy="2042196"/>
            <a:chOff x="833342" y="2072603"/>
            <a:chExt cx="1925097" cy="2042196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E1370C09-13D4-4399-9FA8-C8A5DD61C3D6}"/>
                </a:ext>
              </a:extLst>
            </p:cNvPr>
            <p:cNvSpPr/>
            <p:nvPr/>
          </p:nvSpPr>
          <p:spPr>
            <a:xfrm>
              <a:off x="833342" y="2072603"/>
              <a:ext cx="1925097" cy="60959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Biology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56D0933F-BB50-4F68-9296-49C12D6D21C3}"/>
                </a:ext>
              </a:extLst>
            </p:cNvPr>
            <p:cNvSpPr/>
            <p:nvPr/>
          </p:nvSpPr>
          <p:spPr>
            <a:xfrm>
              <a:off x="833342" y="2782891"/>
              <a:ext cx="1925097" cy="60959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Programming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97875507-F968-4D3E-9659-D4BA8B187346}"/>
                </a:ext>
              </a:extLst>
            </p:cNvPr>
            <p:cNvSpPr/>
            <p:nvPr/>
          </p:nvSpPr>
          <p:spPr>
            <a:xfrm>
              <a:off x="833342" y="3505202"/>
              <a:ext cx="1925097" cy="60959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Mathematics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AE49BF3-31C5-4D6E-9061-4C75C9FC6AFA}"/>
              </a:ext>
            </a:extLst>
          </p:cNvPr>
          <p:cNvGrpSpPr/>
          <p:nvPr/>
        </p:nvGrpSpPr>
        <p:grpSpPr>
          <a:xfrm>
            <a:off x="3698462" y="1176323"/>
            <a:ext cx="1925097" cy="1133986"/>
            <a:chOff x="833342" y="2072603"/>
            <a:chExt cx="1925097" cy="2042196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661DCF1-E46C-46FE-8BD0-871672997370}"/>
                </a:ext>
              </a:extLst>
            </p:cNvPr>
            <p:cNvSpPr/>
            <p:nvPr/>
          </p:nvSpPr>
          <p:spPr>
            <a:xfrm>
              <a:off x="833342" y="2072603"/>
              <a:ext cx="1925097" cy="60959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761C193E-63FD-4150-8318-AFD30BF31506}"/>
                </a:ext>
              </a:extLst>
            </p:cNvPr>
            <p:cNvSpPr/>
            <p:nvPr/>
          </p:nvSpPr>
          <p:spPr>
            <a:xfrm>
              <a:off x="833343" y="2782891"/>
              <a:ext cx="1071658" cy="6095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C95A7B17-9903-4E8C-A84B-02E612A7FD46}"/>
                </a:ext>
              </a:extLst>
            </p:cNvPr>
            <p:cNvSpPr/>
            <p:nvPr/>
          </p:nvSpPr>
          <p:spPr>
            <a:xfrm>
              <a:off x="833343" y="3505201"/>
              <a:ext cx="1071658" cy="60959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611CD57-6B00-422C-AD90-C15A8BA16738}"/>
              </a:ext>
            </a:extLst>
          </p:cNvPr>
          <p:cNvGrpSpPr/>
          <p:nvPr/>
        </p:nvGrpSpPr>
        <p:grpSpPr>
          <a:xfrm>
            <a:off x="3713702" y="2825495"/>
            <a:ext cx="1909855" cy="1133986"/>
            <a:chOff x="833342" y="2072603"/>
            <a:chExt cx="1909855" cy="2042196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C31FB6D-4B88-46B6-8BC1-7649D60C95BD}"/>
                </a:ext>
              </a:extLst>
            </p:cNvPr>
            <p:cNvSpPr/>
            <p:nvPr/>
          </p:nvSpPr>
          <p:spPr>
            <a:xfrm>
              <a:off x="833343" y="2072603"/>
              <a:ext cx="1056418" cy="6095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977F762-92F9-4175-A699-85502912941A}"/>
                </a:ext>
              </a:extLst>
            </p:cNvPr>
            <p:cNvSpPr/>
            <p:nvPr/>
          </p:nvSpPr>
          <p:spPr>
            <a:xfrm>
              <a:off x="833342" y="2782891"/>
              <a:ext cx="1909855" cy="6095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1A620D8E-85B3-4B53-BE2D-196BFAB29D69}"/>
                </a:ext>
              </a:extLst>
            </p:cNvPr>
            <p:cNvSpPr/>
            <p:nvPr/>
          </p:nvSpPr>
          <p:spPr>
            <a:xfrm>
              <a:off x="833343" y="3505201"/>
              <a:ext cx="1071658" cy="60959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88E7D9B-E73D-4AFD-8CF3-66B4D2A52005}"/>
              </a:ext>
            </a:extLst>
          </p:cNvPr>
          <p:cNvGrpSpPr/>
          <p:nvPr/>
        </p:nvGrpSpPr>
        <p:grpSpPr>
          <a:xfrm>
            <a:off x="3698461" y="4720277"/>
            <a:ext cx="1925095" cy="1133986"/>
            <a:chOff x="833342" y="2072603"/>
            <a:chExt cx="1925095" cy="2042196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8555A15B-4F7E-4ED2-B2C2-839935BC0570}"/>
                </a:ext>
              </a:extLst>
            </p:cNvPr>
            <p:cNvSpPr/>
            <p:nvPr/>
          </p:nvSpPr>
          <p:spPr>
            <a:xfrm>
              <a:off x="833343" y="2072603"/>
              <a:ext cx="1071658" cy="6095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6437125A-4206-45F7-80BB-DBBBDF43F831}"/>
                </a:ext>
              </a:extLst>
            </p:cNvPr>
            <p:cNvSpPr/>
            <p:nvPr/>
          </p:nvSpPr>
          <p:spPr>
            <a:xfrm>
              <a:off x="833343" y="2782891"/>
              <a:ext cx="1071658" cy="6095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A9F1FBB-921F-4FEA-8844-B34658392186}"/>
                </a:ext>
              </a:extLst>
            </p:cNvPr>
            <p:cNvSpPr/>
            <p:nvPr/>
          </p:nvSpPr>
          <p:spPr>
            <a:xfrm>
              <a:off x="833342" y="3505201"/>
              <a:ext cx="1925095" cy="60959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2AA7D6D0-7CC0-436E-B1C2-8DBCF42512FA}"/>
              </a:ext>
            </a:extLst>
          </p:cNvPr>
          <p:cNvSpPr txBox="1"/>
          <p:nvPr/>
        </p:nvSpPr>
        <p:spPr>
          <a:xfrm>
            <a:off x="6631831" y="1728470"/>
            <a:ext cx="1338828" cy="17005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群体遗传学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发育生物学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进化生物学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系统生物学</a:t>
            </a:r>
            <a:endParaRPr lang="en-US" altLang="zh-CN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8C36280-200E-433B-8BE5-BBAC652236D6}"/>
              </a:ext>
            </a:extLst>
          </p:cNvPr>
          <p:cNvSpPr txBox="1"/>
          <p:nvPr/>
        </p:nvSpPr>
        <p:spPr>
          <a:xfrm>
            <a:off x="6631831" y="3824915"/>
            <a:ext cx="1107996" cy="454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组学算法</a:t>
            </a:r>
            <a:endParaRPr lang="en-US" altLang="zh-CN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50FB5A8-D415-49FC-BD22-AE6D3A565BD2}"/>
              </a:ext>
            </a:extLst>
          </p:cNvPr>
          <p:cNvSpPr txBox="1"/>
          <p:nvPr/>
        </p:nvSpPr>
        <p:spPr>
          <a:xfrm>
            <a:off x="6631831" y="4674866"/>
            <a:ext cx="1107996" cy="4540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数据挖掘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4730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生信工具使用者的加点建议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4EF4323-0157-42D4-BB5C-87B46EA85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8"/>
          <a:stretch/>
        </p:blipFill>
        <p:spPr>
          <a:xfrm>
            <a:off x="196287" y="856354"/>
            <a:ext cx="8585763" cy="29257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E03B9D-967A-467F-912D-C8A2FB42C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58"/>
            <a:ext cx="8782050" cy="2349045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0629AFDD-B619-4913-BB8E-356F147A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生物信息学之我见</a:t>
              </a:r>
            </a:p>
          </p:txBody>
        </p:sp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0629AFDD-B619-4913-BB8E-356F147AD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0366693-35F5-498E-A019-874CE0E15EA1}"/>
              </a:ext>
            </a:extLst>
          </p:cNvPr>
          <p:cNvGrpSpPr/>
          <p:nvPr/>
        </p:nvGrpSpPr>
        <p:grpSpPr>
          <a:xfrm>
            <a:off x="857361" y="856354"/>
            <a:ext cx="7916916" cy="4859600"/>
            <a:chOff x="971661" y="677048"/>
            <a:chExt cx="7916916" cy="485960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6071818-B9CC-47E9-9690-DD5FE71879DD}"/>
                </a:ext>
              </a:extLst>
            </p:cNvPr>
            <p:cNvSpPr txBox="1"/>
            <p:nvPr/>
          </p:nvSpPr>
          <p:spPr>
            <a:xfrm>
              <a:off x="971661" y="677048"/>
              <a:ext cx="2935419" cy="4859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070C0"/>
                  </a:solidFill>
                </a:rPr>
                <a:t>快速正反馈</a:t>
              </a:r>
              <a:endParaRPr lang="en-US" altLang="zh-CN" sz="3200" dirty="0">
                <a:solidFill>
                  <a:srgbClr val="0070C0"/>
                </a:solidFill>
              </a:endParaRP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070C0"/>
                  </a:solidFill>
                </a:rPr>
                <a:t>终身学习</a:t>
              </a:r>
              <a:endParaRPr lang="en-US" altLang="zh-CN" sz="3200" dirty="0">
                <a:solidFill>
                  <a:srgbClr val="0070C0"/>
                </a:solidFill>
              </a:endParaRP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070C0"/>
                  </a:solidFill>
                </a:rPr>
                <a:t>头脑风暴</a:t>
              </a:r>
              <a:endParaRPr lang="en-US" altLang="zh-CN" sz="3200" dirty="0">
                <a:solidFill>
                  <a:srgbClr val="0070C0"/>
                </a:solidFill>
              </a:endParaRP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070C0"/>
                  </a:solidFill>
                </a:rPr>
                <a:t>学好数理化</a:t>
              </a:r>
              <a:endParaRPr lang="en-US" altLang="zh-CN" sz="3200" dirty="0">
                <a:solidFill>
                  <a:srgbClr val="0070C0"/>
                </a:solidFill>
              </a:endParaRP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zh-CN" altLang="en-US" sz="3200" dirty="0">
                  <a:solidFill>
                    <a:srgbClr val="0070C0"/>
                  </a:solidFill>
                </a:rPr>
                <a:t>科学问题驱动</a:t>
              </a:r>
              <a:endParaRPr lang="en-US" altLang="zh-CN" sz="3200" dirty="0">
                <a:solidFill>
                  <a:srgbClr val="0070C0"/>
                </a:solidFill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50AC4C3-EEA1-40A4-B62B-AC0AA75B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946" y="1472503"/>
              <a:ext cx="3815114" cy="2956894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495A1ED-F7CF-40A5-838A-A3E3611EBCD2}"/>
                </a:ext>
              </a:extLst>
            </p:cNvPr>
            <p:cNvSpPr txBox="1"/>
            <p:nvPr/>
          </p:nvSpPr>
          <p:spPr>
            <a:xfrm>
              <a:off x="4665946" y="4619625"/>
              <a:ext cx="42226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-apple-system"/>
                </a:rPr>
                <a:t>程序员有三种美德</a:t>
              </a:r>
              <a:r>
                <a:rPr lang="en-US" altLang="zh-CN" sz="2000" b="0" i="0" dirty="0">
                  <a:solidFill>
                    <a:srgbClr val="333333"/>
                  </a:solidFill>
                  <a:effectLst/>
                  <a:latin typeface="-apple-system"/>
                </a:rPr>
                <a:t>: 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-apple-system"/>
                </a:rPr>
                <a:t>懒惰</a:t>
              </a:r>
              <a:r>
                <a:rPr lang="en-US" altLang="zh-CN" sz="2000" b="0" i="0" dirty="0">
                  <a:solidFill>
                    <a:srgbClr val="333333"/>
                  </a:solidFill>
                  <a:effectLst/>
                  <a:latin typeface="-apple-system"/>
                </a:rPr>
                <a:t>,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-apple-system"/>
                </a:rPr>
                <a:t>急躁和傲慢</a:t>
              </a:r>
              <a:endParaRPr lang="en-US" altLang="zh-CN" sz="2000" b="0" i="0" dirty="0">
                <a:solidFill>
                  <a:srgbClr val="333333"/>
                </a:solidFill>
                <a:effectLst/>
                <a:latin typeface="-apple-system"/>
              </a:endParaRPr>
            </a:p>
            <a:p>
              <a:pPr algn="r"/>
              <a:r>
                <a:rPr lang="en-US" altLang="zh-CN" sz="2000" dirty="0"/>
                <a:t>---- Larry Wall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7597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002210-A9A4-49AA-A3E9-7A1421C68844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6858BF-CB2F-47A8-B109-8C35964A5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9DEB46-981E-441B-BE9C-1EF7897257F6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生物信息学</a:t>
              </a:r>
            </a:p>
          </p:txBody>
        </p:sp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0629AFDD-B619-4913-BB8E-356F147AD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12E279A-33EB-454F-A7C8-7465DE6C9695}"/>
              </a:ext>
            </a:extLst>
          </p:cNvPr>
          <p:cNvSpPr txBox="1"/>
          <p:nvPr/>
        </p:nvSpPr>
        <p:spPr>
          <a:xfrm>
            <a:off x="3248561" y="2259608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0070C0"/>
                </a:solidFill>
              </a:rPr>
              <a:t>Thanks!</a:t>
            </a:r>
            <a:endParaRPr lang="zh-CN" altLang="en-US" sz="5400" dirty="0">
              <a:solidFill>
                <a:srgbClr val="0070C0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39730CF7-5984-437A-AA06-952647A37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4017963"/>
            <a:ext cx="33131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</a:rPr>
              <a:t>桂松涛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</a:rPr>
              <a:t>山东农业大学 生命科学学院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</a:rPr>
              <a:t>songtaogui@163.com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21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课程概览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BE8CF75-6872-4834-8F68-6B65F05A5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3" y="980677"/>
            <a:ext cx="7830643" cy="569674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36B6297D-5112-4638-8D88-C50850DE2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参考书推荐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979CFA6-C7B6-4F5F-9D26-5E3E8578EEAD}"/>
              </a:ext>
            </a:extLst>
          </p:cNvPr>
          <p:cNvGrpSpPr/>
          <p:nvPr/>
        </p:nvGrpSpPr>
        <p:grpSpPr>
          <a:xfrm>
            <a:off x="520065" y="963034"/>
            <a:ext cx="3912870" cy="5625159"/>
            <a:chOff x="382905" y="856354"/>
            <a:chExt cx="3912870" cy="5625159"/>
          </a:xfrm>
        </p:grpSpPr>
        <p:pic>
          <p:nvPicPr>
            <p:cNvPr id="8" name="图片 7" descr="生物信息学第二版封面图片_20210113101329">
              <a:extLst>
                <a:ext uri="{FF2B5EF4-FFF2-40B4-BE49-F238E27FC236}">
                  <a16:creationId xmlns:a16="http://schemas.microsoft.com/office/drawing/2014/main" id="{A36CA6EB-D2FA-4FC5-AEDA-8367C8B04C1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382905" y="856354"/>
              <a:ext cx="3912870" cy="4892704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6728757-8B25-4E7E-8F21-D5ED3B1B0E64}"/>
                </a:ext>
              </a:extLst>
            </p:cNvPr>
            <p:cNvSpPr txBox="1"/>
            <p:nvPr/>
          </p:nvSpPr>
          <p:spPr>
            <a:xfrm>
              <a:off x="1333500" y="5773627"/>
              <a:ext cx="2178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/>
                <a:t>樊龙江 主编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科学出版社</a:t>
              </a:r>
              <a:r>
                <a:rPr lang="en-US" altLang="zh-CN" sz="2000" dirty="0"/>
                <a:t>, 2021</a:t>
              </a:r>
              <a:endParaRPr lang="zh-CN" altLang="en-US" sz="2000" dirty="0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2F734579-8FA7-47FD-B229-CB8608276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93" y="1181784"/>
            <a:ext cx="3619847" cy="460179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A4456E6-902F-4BCF-B790-C535C4BD34A9}"/>
              </a:ext>
            </a:extLst>
          </p:cNvPr>
          <p:cNvSpPr txBox="1"/>
          <p:nvPr/>
        </p:nvSpPr>
        <p:spPr>
          <a:xfrm>
            <a:off x="4846493" y="5880307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生物信息学实验教程（第</a:t>
            </a:r>
            <a:r>
              <a:rPr lang="en-US" altLang="zh-CN" dirty="0"/>
              <a:t>2</a:t>
            </a:r>
            <a:r>
              <a:rPr lang="zh-CN" altLang="en-US" dirty="0"/>
              <a:t>版） 吕巍</a:t>
            </a:r>
            <a:endParaRPr lang="en-US" altLang="zh-CN" dirty="0"/>
          </a:p>
          <a:p>
            <a:pPr algn="ctr"/>
            <a:r>
              <a:rPr lang="zh-CN" altLang="en-US" dirty="0"/>
              <a:t>高等教育出版社</a:t>
            </a: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E0113762-D28D-413F-9757-DD4787494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E5DDE19-FBB5-4D20-BB48-41AD0DC9325A}"/>
              </a:ext>
            </a:extLst>
          </p:cNvPr>
          <p:cNvGrpSpPr/>
          <p:nvPr/>
        </p:nvGrpSpPr>
        <p:grpSpPr>
          <a:xfrm>
            <a:off x="0" y="57550"/>
            <a:ext cx="9144001" cy="722567"/>
            <a:chOff x="0" y="57550"/>
            <a:chExt cx="9144001" cy="72256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EA712D3-3F6D-4FCA-BC7C-CBBB2A2D9CC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80117"/>
              <a:ext cx="9144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08A1096-57AD-4F16-8B2D-5E3B1D129A53}"/>
                </a:ext>
              </a:extLst>
            </p:cNvPr>
            <p:cNvSpPr txBox="1"/>
            <p:nvPr/>
          </p:nvSpPr>
          <p:spPr>
            <a:xfrm>
              <a:off x="1" y="5755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/>
                <a:t>考核方式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EFAF1B6-6F88-445F-8C57-C0DF53F87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44" y="3024571"/>
            <a:ext cx="7827581" cy="334851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DF957F2-9FCF-4F3E-B2A8-B14022314223}"/>
              </a:ext>
            </a:extLst>
          </p:cNvPr>
          <p:cNvSpPr txBox="1"/>
          <p:nvPr/>
        </p:nvSpPr>
        <p:spPr>
          <a:xfrm>
            <a:off x="1665391" y="916371"/>
            <a:ext cx="6386685" cy="1819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/>
              <a:t>平时表现</a:t>
            </a:r>
            <a:r>
              <a:rPr lang="en-US" altLang="zh-CN" sz="4000" dirty="0"/>
              <a:t>(</a:t>
            </a:r>
            <a:r>
              <a:rPr lang="zh-CN" altLang="en-US" sz="4000" dirty="0"/>
              <a:t>出勤</a:t>
            </a:r>
            <a:r>
              <a:rPr lang="en-US" altLang="zh-CN" sz="4000" dirty="0"/>
              <a:t>+</a:t>
            </a:r>
            <a:r>
              <a:rPr lang="zh-CN" altLang="en-US" sz="4000" dirty="0"/>
              <a:t>测验</a:t>
            </a:r>
            <a:r>
              <a:rPr lang="en-US" altLang="zh-CN" sz="4000" dirty="0"/>
              <a:t>)</a:t>
            </a:r>
            <a:r>
              <a:rPr lang="zh-CN" altLang="en-US" sz="4000" dirty="0"/>
              <a:t> </a:t>
            </a:r>
            <a:r>
              <a:rPr lang="en-US" altLang="zh-CN" sz="4000" dirty="0"/>
              <a:t>: 20%</a:t>
            </a:r>
          </a:p>
          <a:p>
            <a:pPr>
              <a:lnSpc>
                <a:spcPct val="150000"/>
              </a:lnSpc>
            </a:pPr>
            <a:r>
              <a:rPr lang="zh-CN" altLang="en-US" sz="4000" dirty="0"/>
              <a:t>期末测试</a:t>
            </a:r>
            <a:r>
              <a:rPr lang="en-US" altLang="zh-CN" sz="4000" dirty="0"/>
              <a:t>: 80%</a:t>
            </a:r>
            <a:endParaRPr lang="zh-CN" altLang="en-US" sz="4000" dirty="0"/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194A0AF5-CE9D-4462-AAD4-F35DA443E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1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C0A8C77-A29D-43F5-9947-7BB9AD4545C1}"/>
              </a:ext>
            </a:extLst>
          </p:cNvPr>
          <p:cNvSpPr txBox="1"/>
          <p:nvPr/>
        </p:nvSpPr>
        <p:spPr>
          <a:xfrm>
            <a:off x="3421007" y="27496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41A586"/>
                </a:solidFill>
              </a:rPr>
              <a:t>生物信息学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15A1292-E97D-4B85-A5FE-A4EE1CBB84BE}"/>
              </a:ext>
            </a:extLst>
          </p:cNvPr>
          <p:cNvGrpSpPr/>
          <p:nvPr/>
        </p:nvGrpSpPr>
        <p:grpSpPr>
          <a:xfrm>
            <a:off x="-444411" y="2056729"/>
            <a:ext cx="10032822" cy="1547446"/>
            <a:chOff x="-479580" y="1881554"/>
            <a:chExt cx="10032822" cy="154744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4C0AC3F-5231-447D-8085-2ED6FA4FEEB9}"/>
                </a:ext>
              </a:extLst>
            </p:cNvPr>
            <p:cNvSpPr/>
            <p:nvPr/>
          </p:nvSpPr>
          <p:spPr>
            <a:xfrm>
              <a:off x="-479580" y="1881554"/>
              <a:ext cx="10032822" cy="154744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7954127-548A-4CD9-A70A-9CD46AD7D15D}"/>
                </a:ext>
              </a:extLst>
            </p:cNvPr>
            <p:cNvSpPr txBox="1"/>
            <p:nvPr/>
          </p:nvSpPr>
          <p:spPr>
            <a:xfrm>
              <a:off x="3482599" y="1990734"/>
              <a:ext cx="21788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第一章</a:t>
              </a:r>
              <a:r>
                <a:rPr lang="en-US" altLang="zh-CN" sz="2800" dirty="0"/>
                <a:t>: </a:t>
              </a:r>
              <a:r>
                <a:rPr lang="zh-CN" altLang="en-US" sz="2800" dirty="0"/>
                <a:t>导论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A1E1F9B-3B2D-482A-ABF3-0E15F8BB2034}"/>
                </a:ext>
              </a:extLst>
            </p:cNvPr>
            <p:cNvSpPr txBox="1"/>
            <p:nvPr/>
          </p:nvSpPr>
          <p:spPr>
            <a:xfrm>
              <a:off x="2237991" y="2623134"/>
              <a:ext cx="48590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0070C0"/>
                  </a:solidFill>
                </a:rPr>
                <a:t>1. </a:t>
              </a:r>
              <a:r>
                <a:rPr lang="zh-CN" altLang="en-US" sz="4000" dirty="0">
                  <a:solidFill>
                    <a:srgbClr val="0070C0"/>
                  </a:solidFill>
                </a:rPr>
                <a:t>生物信息学的概念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D97AC38-C3DB-453B-8AE9-A700F10EB658}"/>
              </a:ext>
            </a:extLst>
          </p:cNvPr>
          <p:cNvSpPr txBox="1"/>
          <p:nvPr/>
        </p:nvSpPr>
        <p:spPr>
          <a:xfrm>
            <a:off x="2947997" y="4148419"/>
            <a:ext cx="3187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/>
              <a:t>桂松涛</a:t>
            </a:r>
            <a:endParaRPr lang="en-US" altLang="zh-CN" sz="2400" dirty="0"/>
          </a:p>
          <a:p>
            <a:pPr algn="ctr"/>
            <a:r>
              <a:rPr lang="en-US" altLang="zh-CN" sz="2400" dirty="0"/>
              <a:t>songtaogui@163.com</a:t>
            </a: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5140D969-B25F-40AF-8849-390C47F3E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035"/>
            <a:ext cx="1549623" cy="4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3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02,&quot;width&quot;:4640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</TotalTime>
  <Words>1806</Words>
  <Application>Microsoft Office PowerPoint</Application>
  <PresentationFormat>全屏显示(4:3)</PresentationFormat>
  <Paragraphs>277</Paragraphs>
  <Slides>54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8" baseType="lpstr">
      <vt:lpstr>-apple-system</vt:lpstr>
      <vt:lpstr>Sarasa Mono SC</vt:lpstr>
      <vt:lpstr>ui-sans-serif</vt:lpstr>
      <vt:lpstr>等线</vt:lpstr>
      <vt:lpstr>黑体</vt:lpstr>
      <vt:lpstr>Arial</vt:lpstr>
      <vt:lpstr>Arial Black</vt:lpstr>
      <vt:lpstr>Century Gothic</vt:lpstr>
      <vt:lpstr>Lato</vt:lpstr>
      <vt:lpstr>Lucida Sans</vt:lpstr>
      <vt:lpstr>Times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Songtao Gui</dc:creator>
  <cp:lastModifiedBy>Songtao Gui</cp:lastModifiedBy>
  <cp:revision>38</cp:revision>
  <dcterms:created xsi:type="dcterms:W3CDTF">2024-09-02T02:13:44Z</dcterms:created>
  <dcterms:modified xsi:type="dcterms:W3CDTF">2024-09-02T07:10:19Z</dcterms:modified>
</cp:coreProperties>
</file>